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8" r:id="rId4"/>
    <p:sldMasterId id="2147483710" r:id="rId5"/>
    <p:sldMasterId id="2147483722" r:id="rId6"/>
    <p:sldMasterId id="2147483735" r:id="rId7"/>
  </p:sldMasterIdLst>
  <p:sldIdLst>
    <p:sldId id="256" r:id="rId8"/>
    <p:sldId id="272" r:id="rId9"/>
    <p:sldId id="257" r:id="rId10"/>
    <p:sldId id="261" r:id="rId11"/>
    <p:sldId id="262" r:id="rId12"/>
    <p:sldId id="258" r:id="rId13"/>
    <p:sldId id="263" r:id="rId14"/>
    <p:sldId id="259" r:id="rId15"/>
    <p:sldId id="260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7" r:id="rId36"/>
    <p:sldId id="285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67" r:id="rId93"/>
    <p:sldId id="343" r:id="rId94"/>
    <p:sldId id="344" r:id="rId95"/>
    <p:sldId id="345" r:id="rId96"/>
    <p:sldId id="348" r:id="rId97"/>
    <p:sldId id="346" r:id="rId98"/>
    <p:sldId id="347" r:id="rId99"/>
    <p:sldId id="349" r:id="rId100"/>
    <p:sldId id="350" r:id="rId101"/>
    <p:sldId id="351" r:id="rId102"/>
    <p:sldId id="352" r:id="rId103"/>
    <p:sldId id="353" r:id="rId104"/>
    <p:sldId id="355" r:id="rId105"/>
    <p:sldId id="356" r:id="rId106"/>
    <p:sldId id="354" r:id="rId107"/>
    <p:sldId id="357" r:id="rId108"/>
    <p:sldId id="358" r:id="rId109"/>
    <p:sldId id="359" r:id="rId110"/>
    <p:sldId id="360" r:id="rId111"/>
    <p:sldId id="361" r:id="rId112"/>
    <p:sldId id="365" r:id="rId113"/>
    <p:sldId id="362" r:id="rId114"/>
    <p:sldId id="363" r:id="rId115"/>
    <p:sldId id="364" r:id="rId116"/>
    <p:sldId id="366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presProps" Target="presProp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viewProps" Target="viewProps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528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22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84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69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</p:spTree>
    <p:extLst>
      <p:ext uri="{BB962C8B-B14F-4D97-AF65-F5344CB8AC3E}">
        <p14:creationId xmlns:p14="http://schemas.microsoft.com/office/powerpoint/2010/main" val="144333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BB6CB98-BB79-4A41-9236-0686EFA8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4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C2E0D79-3C65-4C4B-BB64-4D977AE98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8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70F5B1-96ED-4DA4-9B16-F0B5EAAA9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3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1306876-5A24-4ED9-B715-1A6B23A70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81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B5F22FA-BAFF-4AA6-8151-DC86EE9F9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8CB7D65-23A6-4B49-A32E-8957E231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1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87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B5EF6F0-0321-4163-998A-B00DCA1E2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2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BA5B693-1EAD-470A-9B7F-15EC35EB9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3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A0D2072-99D3-4860-82DD-3B7345239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F476E43-C37F-4E4E-AF47-3FDC77228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1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bmsit\Desktop\logo-bitmap-3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52400"/>
            <a:ext cx="9239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F5362-1B0C-4E40-B8DD-68C2DF0B56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80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E955C-A3E2-4748-9F52-9ED60F7247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488CA-6DAF-4881-AB71-A83D029869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29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7AA32-B735-4DE7-A8B2-F9EAA9FEFB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1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F6D9CC-B09C-4CB3-A10A-BBCDA00F6E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23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E7E02-FDDE-4708-9B80-C9B8D42577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2329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ED197-B8ED-4462-A8BF-FF074D4BB7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93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F8A3F-E43E-4602-9C9E-1159E3E15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97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0159-C5AA-447D-B97E-B3C85384AD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8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678DF-42CA-41C3-AD2D-5F664876E6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293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A21FF-AE44-4A59-A7D0-43891EF17E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92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37AE5-4D85-432D-9B91-02D5E5D6F6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79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</p:spTree>
    <p:extLst>
      <p:ext uri="{BB962C8B-B14F-4D97-AF65-F5344CB8AC3E}">
        <p14:creationId xmlns:p14="http://schemas.microsoft.com/office/powerpoint/2010/main" val="1443337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BB6CB98-BB79-4A41-9236-0686EFA8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49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C2E0D79-3C65-4C4B-BB64-4D977AE98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8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70F5B1-96ED-4DA4-9B16-F0B5EAAA9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501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1306876-5A24-4ED9-B715-1A6B23A70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810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B5F22FA-BAFF-4AA6-8151-DC86EE9F9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8CB7D65-23A6-4B49-A32E-8957E231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19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B5EF6F0-0321-4163-998A-B00DCA1E2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20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BA5B693-1EAD-470A-9B7F-15EC35EB9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39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A0D2072-99D3-4860-82DD-3B7345239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4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F476E43-C37F-4E4E-AF47-3FDC77228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1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</p:spTree>
    <p:extLst>
      <p:ext uri="{BB962C8B-B14F-4D97-AF65-F5344CB8AC3E}">
        <p14:creationId xmlns:p14="http://schemas.microsoft.com/office/powerpoint/2010/main" val="1443337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BB6CB98-BB79-4A41-9236-0686EFA8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49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C2E0D79-3C65-4C4B-BB64-4D977AE98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2230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70F5B1-96ED-4DA4-9B16-F0B5EAAA9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3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1306876-5A24-4ED9-B715-1A6B23A70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810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B5F22FA-BAFF-4AA6-8151-DC86EE9F9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8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8CB7D65-23A6-4B49-A32E-8957E231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19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B5EF6F0-0321-4163-998A-B00DCA1E2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20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BA5B693-1EAD-470A-9B7F-15EC35EB9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39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A0D2072-99D3-4860-82DD-3B7345239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4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F476E43-C37F-4E4E-AF47-3FDC77228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1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bmsit\Desktop\logo-bitmap-30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52400"/>
            <a:ext cx="9239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F5362-1B0C-4E40-B8DD-68C2DF0B56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8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6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E955C-A3E2-4748-9F52-9ED60F7247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6938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488CA-6DAF-4881-AB71-A83D029869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329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7AA32-B735-4DE7-A8B2-F9EAA9FEFB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13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F6D9CC-B09C-4CB3-A10A-BBCDA00F6E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230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E7E02-FDDE-4708-9B80-C9B8D425771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938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ED197-B8ED-4462-A8BF-FF074D4BB77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934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F8A3F-E43E-4602-9C9E-1159E3E156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97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180159-C5AA-447D-B97E-B3C85384ADF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812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678DF-42CA-41C3-AD2D-5F664876E6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293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A21FF-AE44-4A59-A7D0-43891EF17E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92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37AE5-4D85-432D-9B91-02D5E5D6F6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9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5934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</p:spTree>
    <p:extLst>
      <p:ext uri="{BB962C8B-B14F-4D97-AF65-F5344CB8AC3E}">
        <p14:creationId xmlns:p14="http://schemas.microsoft.com/office/powerpoint/2010/main" val="14433377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BBB6CB98-BB79-4A41-9236-0686EFA8D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749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7C2E0D79-3C65-4C4B-BB64-4D977AE984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582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6770F5B1-96ED-4DA4-9B16-F0B5EAAA9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34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41306876-5A24-4ED9-B715-1A6B23A70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810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B5F22FA-BAFF-4AA6-8151-DC86EE9F9E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8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8CB7D65-23A6-4B49-A32E-8957E2315F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619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CB5EF6F0-0321-4163-998A-B00DCA1E2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20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ABA5B693-1EAD-470A-9B7F-15EC35EB9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639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A0D2072-99D3-4860-82DD-3B7345239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6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8697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F476E43-C37F-4E4E-AF47-3FDC77228C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1778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BAAD1815-E377-487F-BD0E-9352E21C56CE}" type="datetimeFigureOut">
              <a:rPr lang="en-IN" smtClean="0"/>
              <a:t>30-04-2019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E4EF7F5B-C028-45D3-9825-98281D91AE0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191000" y="6400800"/>
            <a:ext cx="2971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BMS Institute of Technology &amp; Mgmt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54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pic>
        <p:nvPicPr>
          <p:cNvPr id="9" name="Picture 2" descr="BMSIT&amp;M_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" y="148159"/>
            <a:ext cx="1129924" cy="1147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6400800"/>
            <a:ext cx="2590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Acharya Institute of Technology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4488CA-6DAF-4881-AB71-A83D029869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0" y="6400800"/>
            <a:ext cx="2971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BMS Institute of Technology &amp; Mgmt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54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6400800"/>
            <a:ext cx="2590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Acharya Institute of Technology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6400800"/>
            <a:ext cx="2590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Acharya Institute of Technology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E4488CA-6DAF-4881-AB71-A83D029869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91000" y="6400800"/>
            <a:ext cx="2971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BMS Institute of Technology &amp; Mgmt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54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10/15/2015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0800" y="6400800"/>
            <a:ext cx="1638300" cy="27622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Department of ISE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6400800"/>
            <a:ext cx="2590800" cy="2762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 Rounded MT Bold" pitchFamily="34" charset="0"/>
                <a:cs typeface="+mn-cs"/>
              </a:rPr>
              <a:t>Acharya Institute of Technology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17CS44- </a:t>
            </a:r>
            <a:r>
              <a:rPr lang="en-US" dirty="0" err="1" smtClean="0"/>
              <a:t>Microprossors</a:t>
            </a:r>
            <a:r>
              <a:rPr lang="en-US" dirty="0" smtClean="0"/>
              <a:t> &amp; Microcontrollers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Prof.S.Mahalakshmi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12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04656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Intel 80386</a:t>
            </a:r>
          </a:p>
          <a:p>
            <a:r>
              <a:rPr lang="en-IN" sz="2800" dirty="0" smtClean="0"/>
              <a:t>Internally and externally a </a:t>
            </a:r>
            <a:r>
              <a:rPr lang="en-IN" sz="2800" dirty="0" smtClean="0">
                <a:solidFill>
                  <a:srgbClr val="0070C0"/>
                </a:solidFill>
              </a:rPr>
              <a:t>32-bi</a:t>
            </a:r>
            <a:r>
              <a:rPr lang="en-IN" sz="2800" dirty="0" smtClean="0"/>
              <a:t>t microprocessor </a:t>
            </a:r>
          </a:p>
          <a:p>
            <a:r>
              <a:rPr lang="en-IN" sz="2800" dirty="0" smtClean="0"/>
              <a:t> </a:t>
            </a:r>
            <a:r>
              <a:rPr lang="en-IN" sz="2800" dirty="0" smtClean="0">
                <a:solidFill>
                  <a:srgbClr val="0070C0"/>
                </a:solidFill>
              </a:rPr>
              <a:t>32 bit address bus</a:t>
            </a:r>
            <a:r>
              <a:rPr lang="en-IN" sz="2800" dirty="0" smtClean="0"/>
              <a:t>; capable of handling physical memory of </a:t>
            </a:r>
            <a:r>
              <a:rPr lang="en-IN" sz="2800" dirty="0" err="1" smtClean="0"/>
              <a:t>upto</a:t>
            </a:r>
            <a:r>
              <a:rPr lang="en-IN" sz="2800" dirty="0" smtClean="0"/>
              <a:t> 4 gigabytes (</a:t>
            </a:r>
            <a:r>
              <a:rPr lang="en-IN" sz="2800" dirty="0" smtClean="0">
                <a:solidFill>
                  <a:srgbClr val="00B050"/>
                </a:solidFill>
              </a:rPr>
              <a:t>2</a:t>
            </a:r>
            <a:r>
              <a:rPr lang="en-IN" sz="2800" baseline="30000" dirty="0" smtClean="0">
                <a:solidFill>
                  <a:srgbClr val="00B050"/>
                </a:solidFill>
              </a:rPr>
              <a:t>32</a:t>
            </a:r>
            <a:r>
              <a:rPr lang="en-IN" sz="2800" dirty="0" smtClean="0">
                <a:solidFill>
                  <a:srgbClr val="00B050"/>
                </a:solidFill>
              </a:rPr>
              <a:t>=4G bytes</a:t>
            </a:r>
            <a:r>
              <a:rPr lang="en-IN" sz="2800" dirty="0"/>
              <a:t>)</a:t>
            </a:r>
          </a:p>
          <a:p>
            <a:r>
              <a:rPr lang="en-IN" sz="2800" dirty="0" smtClean="0">
                <a:solidFill>
                  <a:srgbClr val="00B0F0"/>
                </a:solidFill>
              </a:rPr>
              <a:t>Virtual memory </a:t>
            </a:r>
            <a:r>
              <a:rPr lang="en-IN" sz="2800" dirty="0" smtClean="0"/>
              <a:t>was increased to </a:t>
            </a:r>
            <a:r>
              <a:rPr lang="en-IN" sz="2800" dirty="0" smtClean="0">
                <a:solidFill>
                  <a:srgbClr val="00B0F0"/>
                </a:solidFill>
              </a:rPr>
              <a:t>64 terabytes </a:t>
            </a:r>
            <a:r>
              <a:rPr lang="en-IN" sz="2800" dirty="0" smtClean="0"/>
              <a:t>(2</a:t>
            </a:r>
            <a:r>
              <a:rPr lang="en-IN" sz="2800" baseline="30000" dirty="0" smtClean="0"/>
              <a:t>46</a:t>
            </a:r>
            <a:r>
              <a:rPr lang="en-IN" sz="2800" dirty="0" smtClean="0"/>
              <a:t> = 64 T bytes</a:t>
            </a:r>
            <a:r>
              <a:rPr lang="en-IN" sz="2800" dirty="0"/>
              <a:t>)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Intel 80386SX </a:t>
            </a:r>
          </a:p>
          <a:p>
            <a:r>
              <a:rPr lang="en-IN" sz="2800" dirty="0" smtClean="0"/>
              <a:t>Internally identical to 80386,microprocessor</a:t>
            </a:r>
            <a:endParaRPr lang="en-IN" sz="2800" dirty="0"/>
          </a:p>
          <a:p>
            <a:r>
              <a:rPr lang="en-IN" sz="2800" dirty="0" smtClean="0">
                <a:solidFill>
                  <a:srgbClr val="00B0F0"/>
                </a:solidFill>
              </a:rPr>
              <a:t>24-bit address bus</a:t>
            </a:r>
            <a:r>
              <a:rPr lang="en-IN" sz="2800" dirty="0" smtClean="0"/>
              <a:t>, which gives a capacity of 16Mbytes (2</a:t>
            </a:r>
            <a:r>
              <a:rPr lang="en-IN" sz="2800" baseline="30000" dirty="0" smtClean="0"/>
              <a:t>24</a:t>
            </a:r>
            <a:r>
              <a:rPr lang="en-IN" sz="2800" dirty="0" smtClean="0"/>
              <a:t>=16Mbytes) of memory</a:t>
            </a:r>
            <a:endParaRPr lang="en-IN" sz="2800" dirty="0"/>
          </a:p>
          <a:p>
            <a:r>
              <a:rPr lang="en-IN" sz="2800" dirty="0" smtClean="0">
                <a:solidFill>
                  <a:srgbClr val="0070C0"/>
                </a:solidFill>
              </a:rPr>
              <a:t>16-bit external data bus </a:t>
            </a:r>
            <a:r>
              <a:rPr lang="en-IN" sz="2800" dirty="0" smtClean="0"/>
              <a:t>– This makes the 386SX system much cheaper</a:t>
            </a:r>
            <a:endParaRPr lang="en-IN" sz="2800" dirty="0"/>
          </a:p>
          <a:p>
            <a:endParaRPr lang="en-IN" dirty="0"/>
          </a:p>
          <a:p>
            <a:r>
              <a:rPr lang="en-IN" dirty="0"/>
              <a:t>MP, CSE, VCET </a:t>
            </a:r>
          </a:p>
        </p:txBody>
      </p:sp>
    </p:spTree>
    <p:extLst>
      <p:ext uri="{BB962C8B-B14F-4D97-AF65-F5344CB8AC3E}">
        <p14:creationId xmlns:p14="http://schemas.microsoft.com/office/powerpoint/2010/main" val="351798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For </a:t>
            </a:r>
            <a:r>
              <a:rPr lang="en-IN" dirty="0"/>
              <a:t>conditional jumps, the address of the </a:t>
            </a:r>
            <a:r>
              <a:rPr lang="en-IN" dirty="0">
                <a:solidFill>
                  <a:srgbClr val="FF0000"/>
                </a:solidFill>
              </a:rPr>
              <a:t>target address can never be more than -128 to +127 bytes away from the IP </a:t>
            </a:r>
            <a:r>
              <a:rPr lang="en-IN" dirty="0"/>
              <a:t>associated with the instruction following the jump. </a:t>
            </a:r>
          </a:p>
          <a:p>
            <a:pPr lvl="1"/>
            <a:r>
              <a:rPr lang="en-IN" dirty="0" smtClean="0"/>
              <a:t>Any </a:t>
            </a:r>
            <a:r>
              <a:rPr lang="en-IN" dirty="0"/>
              <a:t>attempt is made to violate this rule will generate a "</a:t>
            </a:r>
            <a:r>
              <a:rPr lang="en-IN" dirty="0">
                <a:solidFill>
                  <a:srgbClr val="0070C0"/>
                </a:solidFill>
                <a:latin typeface="Arial Narrow" panose="020B0606020202030204" pitchFamily="34" charset="0"/>
              </a:rPr>
              <a:t>relative jump out of range</a:t>
            </a:r>
            <a:r>
              <a:rPr lang="en-IN" dirty="0"/>
              <a:t>" message.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171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/>
          <a:lstStyle/>
          <a:p>
            <a:r>
              <a:rPr lang="en-US" dirty="0" smtClean="0"/>
              <a:t>Unconditional Jumps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6480720"/>
          </a:xfrm>
        </p:spPr>
        <p:txBody>
          <a:bodyPr/>
          <a:lstStyle/>
          <a:p>
            <a:r>
              <a:rPr lang="en-IN" sz="2800" dirty="0" smtClean="0"/>
              <a:t>An </a:t>
            </a:r>
            <a:r>
              <a:rPr lang="en-IN" sz="2800" dirty="0"/>
              <a:t>unconditional jump transfers control to the target location label unconditionally, in the following forms: </a:t>
            </a:r>
          </a:p>
          <a:p>
            <a:pPr lvl="1"/>
            <a:r>
              <a:rPr lang="en-IN" sz="2400" b="1" dirty="0" smtClean="0">
                <a:solidFill>
                  <a:srgbClr val="0070C0"/>
                </a:solidFill>
              </a:rPr>
              <a:t>SHORT </a:t>
            </a:r>
            <a:r>
              <a:rPr lang="en-IN" sz="2400" b="1" dirty="0">
                <a:solidFill>
                  <a:srgbClr val="0070C0"/>
                </a:solidFill>
              </a:rPr>
              <a:t>JUMP </a:t>
            </a:r>
            <a:r>
              <a:rPr lang="en-IN" sz="2400" dirty="0"/>
              <a:t>- in the format "JMP SHORT label". </a:t>
            </a:r>
          </a:p>
          <a:p>
            <a:r>
              <a:rPr lang="en-IN" sz="2800" dirty="0" smtClean="0"/>
              <a:t>A </a:t>
            </a:r>
            <a:r>
              <a:rPr lang="en-IN" sz="2800" dirty="0"/>
              <a:t>jump within -128 to +127 bytes of memory relative to the address of the current IP, </a:t>
            </a:r>
            <a:r>
              <a:rPr lang="en-IN" sz="2800" dirty="0">
                <a:solidFill>
                  <a:srgbClr val="FF0000"/>
                </a:solidFill>
              </a:rPr>
              <a:t>opcode EB</a:t>
            </a:r>
            <a:r>
              <a:rPr lang="en-IN" sz="2800" dirty="0"/>
              <a:t>. </a:t>
            </a:r>
          </a:p>
          <a:p>
            <a:pPr lvl="1"/>
            <a:r>
              <a:rPr lang="en-IN" sz="2400" b="1" dirty="0" smtClean="0">
                <a:solidFill>
                  <a:srgbClr val="0070C0"/>
                </a:solidFill>
              </a:rPr>
              <a:t>NEAR </a:t>
            </a:r>
            <a:r>
              <a:rPr lang="en-IN" sz="2400" b="1" dirty="0">
                <a:solidFill>
                  <a:srgbClr val="0070C0"/>
                </a:solidFill>
              </a:rPr>
              <a:t>JUMP </a:t>
            </a:r>
            <a:r>
              <a:rPr lang="en-IN" sz="2400" dirty="0"/>
              <a:t>- the default, has the format "JMP label". </a:t>
            </a:r>
          </a:p>
          <a:p>
            <a:r>
              <a:rPr lang="en-IN" sz="2800" dirty="0" smtClean="0"/>
              <a:t>A </a:t>
            </a:r>
            <a:r>
              <a:rPr lang="en-IN" sz="2800" dirty="0"/>
              <a:t>jump within the current code segment, </a:t>
            </a:r>
            <a:r>
              <a:rPr lang="en-IN" sz="2800" dirty="0">
                <a:solidFill>
                  <a:srgbClr val="FF0000"/>
                </a:solidFill>
              </a:rPr>
              <a:t>opcode E9. 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target address can be any of the addressing modes of direct, register, register indirect, or memory indirect: </a:t>
            </a:r>
          </a:p>
          <a:p>
            <a:pPr marL="457200" lvl="1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a)Direct </a:t>
            </a:r>
            <a:r>
              <a:rPr lang="en-IN" sz="2400" b="1" dirty="0">
                <a:solidFill>
                  <a:srgbClr val="0070C0"/>
                </a:solidFill>
              </a:rPr>
              <a:t>JUMP </a:t>
            </a:r>
            <a:r>
              <a:rPr lang="en-IN" sz="2400" dirty="0"/>
              <a:t>- exactly like the short jump. </a:t>
            </a:r>
          </a:p>
          <a:p>
            <a:r>
              <a:rPr lang="en-IN" sz="2800" dirty="0" smtClean="0"/>
              <a:t>Except </a:t>
            </a:r>
            <a:r>
              <a:rPr lang="en-IN" sz="2800" dirty="0"/>
              <a:t>that the target address can be anywhere in the segment in the range +32767 to -32768 of the current IP.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794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5509667"/>
          </a:xfrm>
        </p:spPr>
        <p:txBody>
          <a:bodyPr/>
          <a:lstStyle/>
          <a:p>
            <a:r>
              <a:rPr lang="en-IN" sz="2800" dirty="0" smtClean="0"/>
              <a:t>An </a:t>
            </a:r>
            <a:r>
              <a:rPr lang="en-IN" sz="2800" dirty="0"/>
              <a:t>unconditional jump transfers control to the target location label unconditionally, in the following forms: </a:t>
            </a:r>
          </a:p>
          <a:p>
            <a:pPr marL="457200" lvl="1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b) Register </a:t>
            </a:r>
            <a:r>
              <a:rPr lang="en-IN" sz="2400" b="1" dirty="0">
                <a:solidFill>
                  <a:srgbClr val="0070C0"/>
                </a:solidFill>
              </a:rPr>
              <a:t>indirect JUMP </a:t>
            </a:r>
            <a:r>
              <a:rPr lang="en-IN" sz="2400" dirty="0"/>
              <a:t>- target address is in a register. </a:t>
            </a:r>
          </a:p>
          <a:p>
            <a:pPr lvl="2"/>
            <a:r>
              <a:rPr lang="en-IN" sz="2000" dirty="0" smtClean="0"/>
              <a:t>In </a:t>
            </a:r>
            <a:r>
              <a:rPr lang="en-IN" sz="2000" dirty="0"/>
              <a:t>"JMP BX", IP takes the value BX. </a:t>
            </a:r>
          </a:p>
          <a:p>
            <a:pPr marL="457200" lvl="1" indent="0">
              <a:buNone/>
            </a:pPr>
            <a:r>
              <a:rPr lang="en-IN" sz="2400" b="1" dirty="0" smtClean="0">
                <a:solidFill>
                  <a:srgbClr val="0070C0"/>
                </a:solidFill>
              </a:rPr>
              <a:t>c)Memory </a:t>
            </a:r>
            <a:r>
              <a:rPr lang="en-IN" sz="2400" b="1" dirty="0">
                <a:solidFill>
                  <a:srgbClr val="0070C0"/>
                </a:solidFill>
              </a:rPr>
              <a:t>indirect JMP </a:t>
            </a:r>
            <a:r>
              <a:rPr lang="en-IN" sz="2400" dirty="0"/>
              <a:t>- target address is the contents of two memory locations, pointed at by the register. </a:t>
            </a:r>
          </a:p>
          <a:p>
            <a:pPr lvl="2"/>
            <a:r>
              <a:rPr lang="en-IN" sz="2000" dirty="0" smtClean="0"/>
              <a:t>"</a:t>
            </a:r>
            <a:r>
              <a:rPr lang="en-IN" sz="2000" dirty="0"/>
              <a:t>JMP [DI]" will replace the IP with the contents of memory locations pointed at by DI and DI+1. </a:t>
            </a:r>
          </a:p>
          <a:p>
            <a:pPr lvl="1"/>
            <a:r>
              <a:rPr lang="en-IN" sz="2400" b="1" dirty="0" smtClean="0">
                <a:solidFill>
                  <a:srgbClr val="0070C0"/>
                </a:solidFill>
              </a:rPr>
              <a:t>FAR </a:t>
            </a:r>
            <a:r>
              <a:rPr lang="en-IN" sz="2400" b="1" dirty="0">
                <a:solidFill>
                  <a:srgbClr val="0070C0"/>
                </a:solidFill>
              </a:rPr>
              <a:t>JUMP </a:t>
            </a:r>
            <a:r>
              <a:rPr lang="en-IN" sz="2400" dirty="0"/>
              <a:t>- in the format "JMP FAR PTR label". register. </a:t>
            </a:r>
          </a:p>
          <a:p>
            <a:pPr lvl="2"/>
            <a:r>
              <a:rPr lang="en-IN" sz="2000" dirty="0" smtClean="0"/>
              <a:t>A </a:t>
            </a:r>
            <a:r>
              <a:rPr lang="en-IN" sz="2000" dirty="0"/>
              <a:t>jump out of the current code segment </a:t>
            </a:r>
          </a:p>
          <a:p>
            <a:pPr lvl="2"/>
            <a:r>
              <a:rPr lang="en-IN" sz="2000" dirty="0" smtClean="0"/>
              <a:t>IP </a:t>
            </a:r>
            <a:r>
              <a:rPr lang="en-IN" sz="2000" dirty="0"/>
              <a:t>and CS are both replaced with new values. 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9502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CALL </a:t>
            </a:r>
            <a:r>
              <a:rPr lang="en-IN" dirty="0">
                <a:solidFill>
                  <a:srgbClr val="FF0000"/>
                </a:solidFill>
              </a:rPr>
              <a:t>statements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365651"/>
          </a:xfrm>
        </p:spPr>
        <p:txBody>
          <a:bodyPr/>
          <a:lstStyle/>
          <a:p>
            <a:r>
              <a:rPr lang="en-IN" sz="2800" dirty="0" smtClean="0"/>
              <a:t>The </a:t>
            </a:r>
            <a:r>
              <a:rPr lang="en-IN" sz="2800" dirty="0"/>
              <a:t>CALL instruction is used to call a procedure, to perform tasks that need to be performed frequently</a:t>
            </a:r>
            <a:r>
              <a:rPr lang="en-IN" dirty="0"/>
              <a:t>. </a:t>
            </a:r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target address could be in the current segment, in which case it will be a NEAR call or outside the current CS segment, which is a FAR call. </a:t>
            </a:r>
          </a:p>
          <a:p>
            <a:r>
              <a:rPr lang="en-IN" dirty="0" smtClean="0"/>
              <a:t>The </a:t>
            </a:r>
            <a:r>
              <a:rPr lang="en-IN" dirty="0"/>
              <a:t>microprocessor saves the address of the instruction following the call on the stack. </a:t>
            </a:r>
          </a:p>
          <a:p>
            <a:pPr lvl="1"/>
            <a:r>
              <a:rPr lang="en-IN" dirty="0" smtClean="0"/>
              <a:t>To </a:t>
            </a:r>
            <a:r>
              <a:rPr lang="en-IN" dirty="0"/>
              <a:t>know where to return, after executing the subroutine. 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In </a:t>
            </a:r>
            <a:r>
              <a:rPr lang="en-IN" dirty="0">
                <a:solidFill>
                  <a:srgbClr val="00B0F0"/>
                </a:solidFill>
              </a:rPr>
              <a:t>the NEAR call only the IP is saved on the stack. 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In </a:t>
            </a:r>
            <a:r>
              <a:rPr lang="en-IN" dirty="0">
                <a:solidFill>
                  <a:srgbClr val="00B0F0"/>
                </a:solidFill>
              </a:rPr>
              <a:t>a FAR call both CS and IP are saved</a:t>
            </a:r>
            <a:r>
              <a:rPr lang="en-IN" dirty="0"/>
              <a:t>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231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5482952" cy="5400600"/>
          </a:xfrm>
        </p:spPr>
        <p:txBody>
          <a:bodyPr/>
          <a:lstStyle/>
          <a:p>
            <a:r>
              <a:rPr lang="en-IN" dirty="0" smtClean="0"/>
              <a:t>For </a:t>
            </a:r>
            <a:r>
              <a:rPr lang="en-IN" dirty="0"/>
              <a:t>control to be transferred back to the caller, the last subroutine instruction must be RET (return). </a:t>
            </a:r>
          </a:p>
          <a:p>
            <a:pPr lvl="1"/>
            <a:r>
              <a:rPr lang="en-IN" dirty="0" smtClean="0"/>
              <a:t>For </a:t>
            </a:r>
            <a:r>
              <a:rPr lang="en-IN" dirty="0"/>
              <a:t>NEAR calls, the IP is restored. </a:t>
            </a:r>
          </a:p>
          <a:p>
            <a:pPr lvl="1"/>
            <a:r>
              <a:rPr lang="en-IN" dirty="0" smtClean="0"/>
              <a:t>For </a:t>
            </a:r>
            <a:r>
              <a:rPr lang="en-IN" dirty="0"/>
              <a:t>FAR calls, CS &amp; IP are restored. </a:t>
            </a:r>
          </a:p>
          <a:p>
            <a:endParaRPr lang="en-IN" dirty="0" smtClean="0"/>
          </a:p>
          <a:p>
            <a:endParaRPr lang="en-IN" sz="2400" dirty="0" smtClean="0"/>
          </a:p>
          <a:p>
            <a:r>
              <a:rPr lang="en-IN" sz="2400" b="1" dirty="0" smtClean="0"/>
              <a:t>Assume </a:t>
            </a:r>
            <a:r>
              <a:rPr lang="en-IN" sz="2400" b="1" dirty="0"/>
              <a:t>SP = FFFEH: </a:t>
            </a:r>
            <a:endParaRPr lang="en-IN" sz="2400" b="1" dirty="0" smtClean="0"/>
          </a:p>
          <a:p>
            <a:r>
              <a:rPr lang="en-IN" sz="2400" dirty="0" smtClean="0"/>
              <a:t>Since </a:t>
            </a:r>
            <a:r>
              <a:rPr lang="en-IN" sz="2400" dirty="0"/>
              <a:t>this is a NEAR call, only IP is saved on the stack. </a:t>
            </a:r>
          </a:p>
          <a:p>
            <a:pPr lvl="2"/>
            <a:r>
              <a:rPr lang="en-IN" sz="2000" dirty="0" smtClean="0"/>
              <a:t>The </a:t>
            </a:r>
            <a:r>
              <a:rPr lang="en-IN" sz="2000" dirty="0"/>
              <a:t>IP address </a:t>
            </a:r>
            <a:r>
              <a:rPr lang="en-IN" sz="2000" dirty="0">
                <a:solidFill>
                  <a:srgbClr val="0070C0"/>
                </a:solidFill>
              </a:rPr>
              <a:t>0206</a:t>
            </a:r>
            <a:r>
              <a:rPr lang="en-IN" sz="2000" dirty="0"/>
              <a:t>, which belongs to the "</a:t>
            </a:r>
            <a:r>
              <a:rPr lang="en-IN" sz="2000" b="1" dirty="0">
                <a:solidFill>
                  <a:srgbClr val="0070C0"/>
                </a:solidFill>
              </a:rPr>
              <a:t>MOV AX,142F</a:t>
            </a:r>
            <a:r>
              <a:rPr lang="en-IN" sz="2000" dirty="0"/>
              <a:t>" instruction, is saved on the stack. </a:t>
            </a:r>
          </a:p>
          <a:p>
            <a:endParaRPr lang="en-US" sz="2800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70" y="3439254"/>
            <a:ext cx="42672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28800"/>
            <a:ext cx="27622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63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5482952" cy="5400600"/>
          </a:xfrm>
        </p:spPr>
        <p:txBody>
          <a:bodyPr/>
          <a:lstStyle/>
          <a:p>
            <a:r>
              <a:rPr lang="en-IN" sz="2400" dirty="0" smtClean="0"/>
              <a:t>The </a:t>
            </a:r>
            <a:r>
              <a:rPr lang="en-IN" sz="2400" dirty="0"/>
              <a:t>last instruction of the called subroutine must be a RET instruction that directs the CPU to POP the top 2 bytes of the stack into the IP and resume executing at offset address 0206. </a:t>
            </a:r>
          </a:p>
          <a:p>
            <a:pPr marL="0" indent="0">
              <a:buNone/>
            </a:pPr>
            <a:r>
              <a:rPr lang="en-IN" dirty="0" smtClean="0"/>
              <a:t>	–</a:t>
            </a:r>
            <a:r>
              <a:rPr lang="en-IN" sz="2000" dirty="0"/>
              <a:t>The number of PUSH and POP instructions (which alter the SP) must match. </a:t>
            </a:r>
          </a:p>
          <a:p>
            <a:pPr lvl="1"/>
            <a:r>
              <a:rPr lang="en-IN" sz="2000" dirty="0" smtClean="0"/>
              <a:t>For </a:t>
            </a:r>
            <a:r>
              <a:rPr lang="en-IN" sz="2000" dirty="0"/>
              <a:t>every PUSH there must be a POP</a:t>
            </a:r>
            <a:r>
              <a:rPr lang="en-IN" dirty="0"/>
              <a:t> </a:t>
            </a:r>
          </a:p>
          <a:p>
            <a:endParaRPr lang="en-US" sz="2800" dirty="0" smtClean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628800"/>
            <a:ext cx="27622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09120"/>
            <a:ext cx="3543300" cy="192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3608" y="4509120"/>
            <a:ext cx="381642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68264" y="5661248"/>
            <a:ext cx="3816424" cy="4320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1556792"/>
            <a:ext cx="762952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of assembly language Subroutines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7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2.12 Data Types &amp; Data </a:t>
            </a:r>
            <a:r>
              <a:rPr lang="en-US" dirty="0" err="1" smtClean="0"/>
              <a:t>Defintion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904656"/>
          </a:xfrm>
        </p:spPr>
        <p:txBody>
          <a:bodyPr/>
          <a:lstStyle/>
          <a:p>
            <a:r>
              <a:rPr lang="en-US" sz="2800" dirty="0" smtClean="0">
                <a:solidFill>
                  <a:srgbClr val="0070C0"/>
                </a:solidFill>
              </a:rPr>
              <a:t>ORG: </a:t>
            </a:r>
            <a:r>
              <a:rPr lang="en-US" sz="2800" dirty="0"/>
              <a:t>indicate the beginning of the offset address</a:t>
            </a:r>
            <a:endParaRPr lang="en-IN" sz="2800" dirty="0"/>
          </a:p>
          <a:p>
            <a:r>
              <a:rPr lang="en-IN" sz="2800" dirty="0" smtClean="0">
                <a:solidFill>
                  <a:srgbClr val="0070C0"/>
                </a:solidFill>
              </a:rPr>
              <a:t>DUP</a:t>
            </a:r>
            <a:r>
              <a:rPr lang="en-IN" sz="2800" dirty="0" smtClean="0"/>
              <a:t> </a:t>
            </a:r>
            <a:r>
              <a:rPr lang="en-IN" sz="2800" dirty="0"/>
              <a:t>will duplicate a given number of characters. </a:t>
            </a:r>
          </a:p>
          <a:p>
            <a:r>
              <a:rPr lang="en-IN" sz="2800" dirty="0" smtClean="0">
                <a:solidFill>
                  <a:srgbClr val="FF0000"/>
                </a:solidFill>
              </a:rPr>
              <a:t>DW</a:t>
            </a:r>
            <a:r>
              <a:rPr lang="en-IN" sz="2800" dirty="0" smtClean="0"/>
              <a:t> </a:t>
            </a:r>
            <a:r>
              <a:rPr lang="en-IN" sz="2800" dirty="0"/>
              <a:t>is used to allocate memory 2 bytes (one word) </a:t>
            </a:r>
          </a:p>
          <a:p>
            <a:r>
              <a:rPr lang="en-IN" sz="2800" dirty="0" smtClean="0">
                <a:solidFill>
                  <a:srgbClr val="0070C0"/>
                </a:solidFill>
              </a:rPr>
              <a:t>EQU</a:t>
            </a:r>
            <a:r>
              <a:rPr lang="en-IN" sz="2800" dirty="0" smtClean="0"/>
              <a:t> </a:t>
            </a:r>
            <a:r>
              <a:rPr lang="en-IN" sz="2800" dirty="0"/>
              <a:t>associates a constant value with a data label. </a:t>
            </a:r>
          </a:p>
          <a:p>
            <a:pPr lvl="1"/>
            <a:r>
              <a:rPr lang="en-IN" sz="2400" dirty="0" smtClean="0"/>
              <a:t>Defines </a:t>
            </a:r>
            <a:r>
              <a:rPr lang="en-IN" sz="2400" dirty="0"/>
              <a:t>a constant without occupying a memory location</a:t>
            </a:r>
            <a:r>
              <a:rPr lang="en-IN" sz="2400" dirty="0" smtClean="0"/>
              <a:t>.</a:t>
            </a:r>
          </a:p>
          <a:p>
            <a:pPr lvl="1"/>
            <a:r>
              <a:rPr lang="en-IN" sz="2400" b="1" dirty="0" smtClean="0">
                <a:solidFill>
                  <a:srgbClr val="7030A0"/>
                </a:solidFill>
              </a:rPr>
              <a:t>EG: cons EU 20 </a:t>
            </a:r>
            <a:endParaRPr lang="en-IN" sz="2400" b="1" dirty="0">
              <a:solidFill>
                <a:srgbClr val="7030A0"/>
              </a:solidFill>
            </a:endParaRPr>
          </a:p>
          <a:p>
            <a:r>
              <a:rPr lang="en-IN" sz="2800" dirty="0" smtClean="0"/>
              <a:t>The </a:t>
            </a:r>
            <a:r>
              <a:rPr lang="en-IN" sz="2800" dirty="0">
                <a:solidFill>
                  <a:srgbClr val="FF0000"/>
                </a:solidFill>
              </a:rPr>
              <a:t>DD</a:t>
            </a:r>
            <a:r>
              <a:rPr lang="en-IN" sz="2800" dirty="0"/>
              <a:t> directive is used to allocate memory locations that are 4 bytes (two words) in size. </a:t>
            </a:r>
          </a:p>
          <a:p>
            <a:pPr lvl="1"/>
            <a:r>
              <a:rPr lang="en-IN" sz="2400" dirty="0" smtClean="0"/>
              <a:t>Data </a:t>
            </a:r>
            <a:r>
              <a:rPr lang="en-IN" sz="2400" dirty="0"/>
              <a:t>is converted to hex &amp; placed in memory locations </a:t>
            </a:r>
          </a:p>
          <a:p>
            <a:pPr lvl="2"/>
            <a:r>
              <a:rPr lang="en-IN" dirty="0" smtClean="0"/>
              <a:t>Low </a:t>
            </a:r>
            <a:r>
              <a:rPr lang="en-IN" dirty="0"/>
              <a:t>byte to low address and high byte to high address.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22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DQ</a:t>
            </a:r>
            <a:r>
              <a:rPr lang="en-IN" dirty="0" smtClean="0"/>
              <a:t> </a:t>
            </a:r>
            <a:r>
              <a:rPr lang="en-IN" dirty="0"/>
              <a:t>is used to allocate memory 8 bytes (four words) in size, to represent any variable up to 64 bits wide </a:t>
            </a:r>
          </a:p>
          <a:p>
            <a:r>
              <a:rPr lang="en-IN" dirty="0" smtClean="0">
                <a:solidFill>
                  <a:srgbClr val="0070C0"/>
                </a:solidFill>
              </a:rPr>
              <a:t>DT</a:t>
            </a:r>
            <a:r>
              <a:rPr lang="en-IN" dirty="0" smtClean="0"/>
              <a:t> </a:t>
            </a:r>
            <a:r>
              <a:rPr lang="en-IN" dirty="0"/>
              <a:t>is used for memory allocation of packed BCD numbers. </a:t>
            </a:r>
          </a:p>
          <a:p>
            <a:pPr lvl="1"/>
            <a:r>
              <a:rPr lang="en-IN" dirty="0" smtClean="0"/>
              <a:t>This </a:t>
            </a:r>
            <a:r>
              <a:rPr lang="en-IN" dirty="0"/>
              <a:t>directive allocates 10 bytes. </a:t>
            </a:r>
          </a:p>
          <a:p>
            <a:pPr lvl="2"/>
            <a:r>
              <a:rPr lang="en-IN" dirty="0" smtClean="0"/>
              <a:t>A </a:t>
            </a:r>
            <a:r>
              <a:rPr lang="en-IN" dirty="0"/>
              <a:t>maximum of 18 digits can be entered. 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"H" after the data is not needed.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34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segment Definition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7" y="1268760"/>
            <a:ext cx="8022066" cy="493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98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97699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Intel 80486</a:t>
            </a:r>
          </a:p>
          <a:p>
            <a:r>
              <a:rPr lang="en-IN" sz="2400" dirty="0" smtClean="0"/>
              <a:t>The 80486 is available as an </a:t>
            </a:r>
            <a:r>
              <a:rPr lang="en-IN" sz="2400" dirty="0" smtClean="0">
                <a:solidFill>
                  <a:srgbClr val="0070C0"/>
                </a:solidFill>
              </a:rPr>
              <a:t>80486DX</a:t>
            </a:r>
            <a:r>
              <a:rPr lang="en-IN" sz="2400" dirty="0" smtClean="0"/>
              <a:t> (contains the numeric coprocessor), or an </a:t>
            </a:r>
            <a:r>
              <a:rPr lang="en-IN" sz="2400" dirty="0" smtClean="0">
                <a:solidFill>
                  <a:srgbClr val="0070C0"/>
                </a:solidFill>
              </a:rPr>
              <a:t>80486SX</a:t>
            </a:r>
            <a:r>
              <a:rPr lang="en-IN" sz="2400" dirty="0" smtClean="0"/>
              <a:t>( does not contain numeric coprocessor</a:t>
            </a:r>
            <a:r>
              <a:rPr lang="en-IN" sz="2400" dirty="0"/>
              <a:t>)</a:t>
            </a:r>
          </a:p>
          <a:p>
            <a:r>
              <a:rPr lang="en-IN" sz="2400" dirty="0" smtClean="0"/>
              <a:t>Executes many of 80386 instructions in </a:t>
            </a:r>
            <a:r>
              <a:rPr lang="en-IN" sz="2400" dirty="0" smtClean="0">
                <a:solidFill>
                  <a:srgbClr val="0070C0"/>
                </a:solidFill>
              </a:rPr>
              <a:t>one clock period</a:t>
            </a:r>
            <a:endParaRPr lang="en-IN" sz="2400" dirty="0">
              <a:solidFill>
                <a:srgbClr val="0070C0"/>
              </a:solidFill>
            </a:endParaRPr>
          </a:p>
          <a:p>
            <a:r>
              <a:rPr lang="en-IN" sz="2400" dirty="0" smtClean="0"/>
              <a:t>80486 microprocessor improved 80386 numeric coprocessor</a:t>
            </a:r>
            <a:endParaRPr lang="en-IN" sz="2400" dirty="0"/>
          </a:p>
          <a:p>
            <a:r>
              <a:rPr lang="en-IN" sz="2400" dirty="0" smtClean="0"/>
              <a:t>80486 microprocessor also contains an </a:t>
            </a:r>
            <a:r>
              <a:rPr lang="en-IN" sz="2400" dirty="0" smtClean="0">
                <a:solidFill>
                  <a:srgbClr val="0070C0"/>
                </a:solidFill>
              </a:rPr>
              <a:t> cache memory</a:t>
            </a:r>
            <a:endParaRPr lang="en-IN" sz="2400" dirty="0">
              <a:solidFill>
                <a:srgbClr val="0070C0"/>
              </a:solidFill>
            </a:endParaRPr>
          </a:p>
          <a:p>
            <a:r>
              <a:rPr lang="en-IN" sz="2400" dirty="0" smtClean="0"/>
              <a:t>The 80486DX contains a16K byte cache memory </a:t>
            </a:r>
            <a:endParaRPr lang="en-IN" sz="2400" dirty="0"/>
          </a:p>
          <a:p>
            <a:r>
              <a:rPr lang="en-IN" sz="2400" dirty="0" smtClean="0"/>
              <a:t>When the 80486 is operated at the same clock frequency as an 80386, it performs with about a 50% speed improvement</a:t>
            </a:r>
            <a:endParaRPr lang="en-IN" sz="2400" dirty="0"/>
          </a:p>
          <a:p>
            <a:r>
              <a:rPr lang="en-IN" sz="2400" dirty="0" smtClean="0"/>
              <a:t>The 80486 is available as a 25MHz, 33MHz, 50MHz, 66MHz, or 100MHzdevice</a:t>
            </a:r>
            <a:endParaRPr lang="en-IN" sz="2400" dirty="0"/>
          </a:p>
          <a:p>
            <a:r>
              <a:rPr lang="en-IN" sz="2400" dirty="0" smtClean="0"/>
              <a:t>Note that, all programs written for the 8088/86 will run on 286, 386, and 486 computers </a:t>
            </a:r>
            <a:endParaRPr lang="en-IN" sz="2400" dirty="0"/>
          </a:p>
          <a:p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5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chart &amp; Pseudo code</a:t>
            </a:r>
            <a:endParaRPr lang="en-IN" dirty="0"/>
          </a:p>
        </p:txBody>
      </p:sp>
      <p:sp>
        <p:nvSpPr>
          <p:cNvPr id="34" name="Content Placeholder 3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Count =5</a:t>
            </a:r>
          </a:p>
          <a:p>
            <a:pPr marL="0" indent="0">
              <a:buNone/>
            </a:pPr>
            <a:r>
              <a:rPr lang="en-US" dirty="0" smtClean="0"/>
              <a:t>Repeat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Add next byte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Increment Pointer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Decrement Count</a:t>
            </a:r>
          </a:p>
          <a:p>
            <a:pPr marL="0" indent="0">
              <a:buNone/>
            </a:pPr>
            <a:r>
              <a:rPr lang="en-US" dirty="0" smtClean="0"/>
              <a:t>Until Count =0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Store Sum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268760"/>
            <a:ext cx="3816424" cy="4857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09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Evolution of </a:t>
            </a:r>
            <a:r>
              <a:rPr lang="el-GR" sz="3600" dirty="0" smtClean="0"/>
              <a:t>μ</a:t>
            </a:r>
            <a:r>
              <a:rPr lang="en-US" sz="3600" dirty="0" smtClean="0"/>
              <a:t> processor </a:t>
            </a:r>
            <a:br>
              <a:rPr lang="en-US" sz="3600" dirty="0" smtClean="0"/>
            </a:br>
            <a:r>
              <a:rPr lang="en-US" sz="3600" dirty="0" smtClean="0"/>
              <a:t>from 8086 to 80486</a:t>
            </a:r>
            <a:r>
              <a:rPr lang="el-GR" sz="3600" dirty="0" smtClean="0"/>
              <a:t> 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412446"/>
              </p:ext>
            </p:extLst>
          </p:nvPr>
        </p:nvGraphicFramePr>
        <p:xfrm>
          <a:off x="539552" y="1340768"/>
          <a:ext cx="8208910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1339348"/>
                <a:gridCol w="1641782"/>
                <a:gridCol w="1641782"/>
                <a:gridCol w="16417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80286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80386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80486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 Introduced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1978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1985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1989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NMOS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NMOS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CMOS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CMOS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rate(MHz)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10-16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16-33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25-33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of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168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of Transistors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134,000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275,000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 mill.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Virtual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Data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Data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8/16/32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8/16/32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3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dirty="0"/>
              <a:t>Evolution of </a:t>
            </a:r>
            <a:r>
              <a:rPr lang="el-GR" dirty="0" smtClean="0"/>
              <a:t>μ</a:t>
            </a:r>
            <a:r>
              <a:rPr lang="en-US" dirty="0" smtClean="0"/>
              <a:t> </a:t>
            </a:r>
            <a:r>
              <a:rPr lang="en-US" dirty="0"/>
              <a:t>processor from </a:t>
            </a:r>
            <a:r>
              <a:rPr lang="en-US" dirty="0" err="1" smtClean="0"/>
              <a:t>pentium</a:t>
            </a:r>
            <a:r>
              <a:rPr lang="en-US" dirty="0" smtClean="0"/>
              <a:t> to </a:t>
            </a:r>
            <a:r>
              <a:rPr lang="en-US" dirty="0" err="1" smtClean="0"/>
              <a:t>pentium</a:t>
            </a:r>
            <a:r>
              <a:rPr lang="en-US" dirty="0" smtClean="0"/>
              <a:t> 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507288" cy="5589240"/>
          </a:xfrm>
        </p:spPr>
        <p:txBody>
          <a:bodyPr/>
          <a:lstStyle/>
          <a:p>
            <a:pPr marL="0" indent="0"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The Intel Pentium</a:t>
            </a:r>
            <a:endParaRPr lang="en-IN" sz="2800" dirty="0">
              <a:solidFill>
                <a:srgbClr val="FF0000"/>
              </a:solidFill>
            </a:endParaRPr>
          </a:p>
          <a:p>
            <a:r>
              <a:rPr lang="en-IN" sz="2400" dirty="0" smtClean="0"/>
              <a:t>Sub micron fabrication technology–more than 3 million transistors</a:t>
            </a:r>
            <a:endParaRPr lang="en-IN" sz="2400" dirty="0"/>
          </a:p>
          <a:p>
            <a:r>
              <a:rPr lang="en-IN" sz="2200" dirty="0" smtClean="0"/>
              <a:t>The Pentium had speeds of 60 and 66MHz (twice that of 80486 and over 300times faster than that of the original 8088</a:t>
            </a:r>
            <a:r>
              <a:rPr lang="en-IN" sz="2200" dirty="0"/>
              <a:t>)</a:t>
            </a:r>
          </a:p>
          <a:p>
            <a:r>
              <a:rPr lang="en-IN" sz="2400" dirty="0" smtClean="0"/>
              <a:t>Separate 8K cache memory for code and data</a:t>
            </a:r>
            <a:endParaRPr lang="en-IN" sz="2400" dirty="0"/>
          </a:p>
          <a:p>
            <a:r>
              <a:rPr lang="en-IN" sz="2400" dirty="0" smtClean="0"/>
              <a:t>64-bit external data bus with 32-bit register and 32-bit address bus capable of addressing 4G bytes of memory</a:t>
            </a:r>
            <a:endParaRPr lang="en-IN" sz="2400" dirty="0"/>
          </a:p>
          <a:p>
            <a:r>
              <a:rPr lang="en-IN" sz="2400" dirty="0" smtClean="0"/>
              <a:t>Improved floating-point processor</a:t>
            </a:r>
            <a:endParaRPr lang="en-IN" sz="2400" dirty="0"/>
          </a:p>
          <a:p>
            <a:r>
              <a:rPr lang="en-IN" sz="2400" dirty="0" smtClean="0"/>
              <a:t>Pentium is packaged in a 273-pin PGA chip</a:t>
            </a:r>
            <a:endParaRPr lang="en-IN" sz="2400" dirty="0"/>
          </a:p>
          <a:p>
            <a:r>
              <a:rPr lang="en-IN" sz="2400" dirty="0" smtClean="0"/>
              <a:t>A dual-integer processor can execute 2 instructions at a time</a:t>
            </a:r>
            <a:endParaRPr lang="en-IN" sz="2400" dirty="0"/>
          </a:p>
          <a:p>
            <a:r>
              <a:rPr lang="en-IN" sz="2400" dirty="0" smtClean="0"/>
              <a:t>It uses BICMOS technology, which combines the speed of bipolar transistor </a:t>
            </a:r>
            <a:r>
              <a:rPr lang="en-IN" sz="2400" dirty="0" err="1" smtClean="0"/>
              <a:t>swith</a:t>
            </a:r>
            <a:r>
              <a:rPr lang="en-IN" sz="2400" dirty="0" smtClean="0"/>
              <a:t> the power efficiency of CMOS technology </a:t>
            </a:r>
            <a:endParaRPr lang="en-IN" sz="2400" dirty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4474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Intel Pentium Pro</a:t>
            </a:r>
          </a:p>
          <a:p>
            <a:r>
              <a:rPr lang="en-IN" dirty="0" smtClean="0"/>
              <a:t>Sixth generation of the x86 family</a:t>
            </a:r>
            <a:endParaRPr lang="en-IN" dirty="0"/>
          </a:p>
          <a:p>
            <a:r>
              <a:rPr lang="en-IN" dirty="0" smtClean="0"/>
              <a:t>Pentium Pro is an enhanced version of Pentium that uses 5.5 million transistors</a:t>
            </a:r>
            <a:endParaRPr lang="en-IN" dirty="0"/>
          </a:p>
          <a:p>
            <a:r>
              <a:rPr lang="en-IN" dirty="0" smtClean="0"/>
              <a:t>It was designed to be used for 32-bit servers and workstations. 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5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250013"/>
              </p:ext>
            </p:extLst>
          </p:nvPr>
        </p:nvGraphicFramePr>
        <p:xfrm>
          <a:off x="457200" y="16764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Pentium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Pentium Pro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 Introduced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1995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BICMOS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BICMOS</a:t>
                      </a:r>
                      <a:endParaRPr lang="en-IN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rate(MHz)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60,66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of Pins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387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 of Transistors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3.1mill.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 mill.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Physical 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 G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Virtual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Memory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Internal Data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External Data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Bus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 Types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8/16/32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8/16/32</a:t>
                      </a:r>
                      <a:endParaRPr lang="en-I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45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</a:t>
            </a:r>
            <a:r>
              <a:rPr lang="el-GR" dirty="0"/>
              <a:t>μ</a:t>
            </a:r>
            <a:r>
              <a:rPr lang="en-US" dirty="0"/>
              <a:t> processor from </a:t>
            </a:r>
            <a:r>
              <a:rPr lang="en-US" dirty="0" err="1"/>
              <a:t>pentium</a:t>
            </a:r>
            <a:r>
              <a:rPr lang="en-US" dirty="0"/>
              <a:t> to </a:t>
            </a:r>
            <a:r>
              <a:rPr lang="en-US" dirty="0" err="1"/>
              <a:t>pentium</a:t>
            </a:r>
            <a:r>
              <a:rPr lang="en-US" dirty="0"/>
              <a:t> 4</a:t>
            </a:r>
            <a:endParaRPr lang="en-IN" dirty="0"/>
          </a:p>
        </p:txBody>
      </p:sp>
      <p:sp>
        <p:nvSpPr>
          <p:cNvPr id="4" name="object 16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65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1.2 Inside 8088/8086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95536" y="1268760"/>
            <a:ext cx="4038600" cy="5112568"/>
          </a:xfrm>
        </p:spPr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There are </a:t>
            </a:r>
            <a:r>
              <a:rPr lang="en-IN" spc="5" dirty="0">
                <a:latin typeface="Arial"/>
                <a:cs typeface="Arial"/>
              </a:rPr>
              <a:t>two ways </a:t>
            </a:r>
            <a:r>
              <a:rPr lang="en-IN" spc="15" dirty="0">
                <a:latin typeface="Arial"/>
                <a:cs typeface="Arial"/>
              </a:rPr>
              <a:t>to  make the </a:t>
            </a:r>
            <a:r>
              <a:rPr lang="en-IN" spc="20" dirty="0">
                <a:latin typeface="Arial"/>
                <a:cs typeface="Arial"/>
              </a:rPr>
              <a:t>CPU  </a:t>
            </a:r>
            <a:r>
              <a:rPr lang="en-IN" spc="10" dirty="0">
                <a:latin typeface="Arial"/>
                <a:cs typeface="Arial"/>
              </a:rPr>
              <a:t>process </a:t>
            </a:r>
            <a:r>
              <a:rPr lang="en-IN" spc="15" dirty="0">
                <a:latin typeface="Arial"/>
                <a:cs typeface="Arial"/>
              </a:rPr>
              <a:t>information  </a:t>
            </a:r>
            <a:r>
              <a:rPr lang="en-IN" spc="10" dirty="0">
                <a:latin typeface="Arial"/>
                <a:cs typeface="Arial"/>
              </a:rPr>
              <a:t>faster:</a:t>
            </a:r>
            <a:endParaRPr lang="en-IN" dirty="0">
              <a:latin typeface="Arial"/>
              <a:cs typeface="Aria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latin typeface="Arial"/>
                <a:cs typeface="Arial"/>
              </a:rPr>
              <a:t>Increase</a:t>
            </a:r>
            <a:r>
              <a:rPr lang="en-IN" spc="-40" dirty="0">
                <a:latin typeface="Arial"/>
                <a:cs typeface="Arial"/>
              </a:rPr>
              <a:t> </a:t>
            </a:r>
            <a:r>
              <a:rPr lang="en-IN" dirty="0">
                <a:latin typeface="Arial"/>
                <a:cs typeface="Arial"/>
              </a:rPr>
              <a:t>the</a:t>
            </a:r>
            <a:r>
              <a:rPr lang="en-IN" spc="-35" dirty="0">
                <a:latin typeface="Arial"/>
                <a:cs typeface="Arial"/>
              </a:rPr>
              <a:t> </a:t>
            </a:r>
            <a:r>
              <a:rPr lang="en-IN" spc="-5" dirty="0">
                <a:latin typeface="Arial"/>
                <a:cs typeface="Arial"/>
              </a:rPr>
              <a:t>working </a:t>
            </a:r>
            <a:r>
              <a:rPr lang="en-IN" dirty="0">
                <a:latin typeface="Arial"/>
                <a:cs typeface="Arial"/>
              </a:rPr>
              <a:t> frequency</a:t>
            </a:r>
            <a:r>
              <a:rPr lang="en-IN" dirty="0" smtClean="0">
                <a:latin typeface="Arial"/>
                <a:cs typeface="Arial"/>
              </a:rPr>
              <a:t>.</a:t>
            </a:r>
          </a:p>
          <a:p>
            <a:pPr lvl="2"/>
            <a:r>
              <a:rPr lang="en-IN" sz="1800" spc="-5" dirty="0">
                <a:latin typeface="Arial"/>
                <a:cs typeface="Arial"/>
              </a:rPr>
              <a:t>Using technology  available, with  cost  considerations.</a:t>
            </a:r>
            <a:endParaRPr lang="en-IN" sz="1800" dirty="0">
              <a:latin typeface="Arial"/>
              <a:cs typeface="Arial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 smtClean="0">
                <a:latin typeface="Arial"/>
                <a:cs typeface="Arial"/>
              </a:rPr>
              <a:t>Change </a:t>
            </a:r>
            <a:r>
              <a:rPr lang="en-IN" spc="5" dirty="0">
                <a:latin typeface="Arial"/>
                <a:cs typeface="Arial"/>
              </a:rPr>
              <a:t>the </a:t>
            </a:r>
            <a:r>
              <a:rPr lang="en-IN" dirty="0">
                <a:latin typeface="Arial"/>
                <a:cs typeface="Arial"/>
              </a:rPr>
              <a:t>internal  architecture </a:t>
            </a:r>
            <a:r>
              <a:rPr lang="en-IN" spc="-5" dirty="0">
                <a:latin typeface="Arial"/>
                <a:cs typeface="Arial"/>
              </a:rPr>
              <a:t>of </a:t>
            </a:r>
            <a:r>
              <a:rPr lang="en-IN" dirty="0">
                <a:latin typeface="Arial"/>
                <a:cs typeface="Arial"/>
              </a:rPr>
              <a:t>the</a:t>
            </a:r>
            <a:r>
              <a:rPr lang="en-IN" spc="-90" dirty="0">
                <a:latin typeface="Arial"/>
                <a:cs typeface="Arial"/>
              </a:rPr>
              <a:t> </a:t>
            </a:r>
            <a:r>
              <a:rPr lang="en-IN" dirty="0">
                <a:latin typeface="Arial"/>
                <a:cs typeface="Arial"/>
              </a:rPr>
              <a:t>CPU</a:t>
            </a:r>
            <a:r>
              <a:rPr lang="en-IN" dirty="0" smtClean="0">
                <a:latin typeface="Arial"/>
                <a:cs typeface="Arial"/>
              </a:rPr>
              <a:t>.</a:t>
            </a:r>
            <a:endParaRPr lang="en-IN" dirty="0">
              <a:latin typeface="Arial"/>
              <a:cs typeface="Arial"/>
            </a:endParaRPr>
          </a:p>
        </p:txBody>
      </p:sp>
      <p:sp>
        <p:nvSpPr>
          <p:cNvPr id="7" name="object 8"/>
          <p:cNvSpPr>
            <a:spLocks noGrp="1"/>
          </p:cNvSpPr>
          <p:nvPr>
            <p:ph sz="half" idx="2"/>
          </p:nvPr>
        </p:nvSpPr>
        <p:spPr>
          <a:xfrm>
            <a:off x="4572000" y="1268760"/>
            <a:ext cx="4038600" cy="4536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 smtClean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 smtClean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 smtClean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 smtClean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>
              <a:solidFill>
                <a:srgbClr val="262626"/>
              </a:solidFill>
              <a:latin typeface="Arial"/>
              <a:cs typeface="Arial"/>
            </a:endParaRPr>
          </a:p>
          <a:p>
            <a:endParaRPr lang="en-IN" dirty="0" smtClean="0">
              <a:solidFill>
                <a:srgbClr val="262626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IN" sz="1400" b="1" dirty="0" smtClean="0">
                <a:solidFill>
                  <a:srgbClr val="262626"/>
                </a:solidFill>
                <a:latin typeface="Arial"/>
                <a:cs typeface="Arial"/>
              </a:rPr>
              <a:t>       Internal </a:t>
            </a:r>
            <a:r>
              <a:rPr lang="en-IN" sz="1400" b="1" dirty="0">
                <a:solidFill>
                  <a:srgbClr val="262626"/>
                </a:solidFill>
                <a:latin typeface="Arial"/>
                <a:cs typeface="Arial"/>
              </a:rPr>
              <a:t>Block </a:t>
            </a:r>
            <a:r>
              <a:rPr lang="en-IN" sz="1400" b="1" spc="5" dirty="0">
                <a:solidFill>
                  <a:srgbClr val="262626"/>
                </a:solidFill>
                <a:latin typeface="Arial"/>
                <a:cs typeface="Arial"/>
              </a:rPr>
              <a:t>Diagram </a:t>
            </a:r>
            <a:r>
              <a:rPr lang="en-IN" sz="1400" b="1" dirty="0">
                <a:solidFill>
                  <a:srgbClr val="262626"/>
                </a:solidFill>
                <a:latin typeface="Arial"/>
                <a:cs typeface="Arial"/>
              </a:rPr>
              <a:t>of </a:t>
            </a:r>
            <a:r>
              <a:rPr lang="en-IN" sz="1400" b="1" spc="5" dirty="0">
                <a:solidFill>
                  <a:srgbClr val="262626"/>
                </a:solidFill>
                <a:latin typeface="Arial"/>
                <a:cs typeface="Arial"/>
              </a:rPr>
              <a:t>the 8088/86 CPU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39543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 smtClean="0">
                <a:latin typeface="Courier New"/>
                <a:cs typeface="Courier New"/>
              </a:rPr>
              <a:t>pipelining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2400" b="1" spc="20" dirty="0">
                <a:latin typeface="Arial"/>
                <a:cs typeface="Arial"/>
              </a:rPr>
              <a:t>8085 </a:t>
            </a:r>
            <a:r>
              <a:rPr lang="en-IN" sz="2400" b="1" spc="15" dirty="0">
                <a:latin typeface="Arial"/>
                <a:cs typeface="Arial"/>
              </a:rPr>
              <a:t>could </a:t>
            </a:r>
            <a:r>
              <a:rPr lang="en-IN" sz="2400" b="1" spc="10" dirty="0">
                <a:latin typeface="Arial"/>
                <a:cs typeface="Arial"/>
              </a:rPr>
              <a:t>fetch </a:t>
            </a:r>
            <a:r>
              <a:rPr lang="en-IN" sz="2400" b="1" i="1" spc="10" dirty="0">
                <a:latin typeface="Arial"/>
                <a:cs typeface="Arial"/>
              </a:rPr>
              <a:t>or </a:t>
            </a:r>
            <a:r>
              <a:rPr lang="en-IN" sz="2400" b="1" spc="10" dirty="0">
                <a:latin typeface="Arial"/>
                <a:cs typeface="Arial"/>
              </a:rPr>
              <a:t>execute </a:t>
            </a:r>
            <a:r>
              <a:rPr lang="en-IN" sz="2400" b="1" spc="5" dirty="0">
                <a:latin typeface="Arial"/>
                <a:cs typeface="Arial"/>
              </a:rPr>
              <a:t>at </a:t>
            </a:r>
            <a:r>
              <a:rPr lang="en-IN" sz="2400" b="1" spc="15" dirty="0">
                <a:latin typeface="Arial"/>
                <a:cs typeface="Arial"/>
              </a:rPr>
              <a:t>any </a:t>
            </a:r>
            <a:r>
              <a:rPr lang="en-IN" sz="2400" b="1" spc="10" dirty="0">
                <a:latin typeface="Arial"/>
                <a:cs typeface="Arial"/>
              </a:rPr>
              <a:t>given</a:t>
            </a:r>
            <a:r>
              <a:rPr lang="en-IN" sz="2400" b="1" spc="-30" dirty="0">
                <a:latin typeface="Arial"/>
                <a:cs typeface="Arial"/>
              </a:rPr>
              <a:t> </a:t>
            </a:r>
            <a:r>
              <a:rPr lang="en-IN" sz="2400" b="1" spc="10" dirty="0">
                <a:latin typeface="Arial"/>
                <a:cs typeface="Arial"/>
              </a:rPr>
              <a:t>time</a:t>
            </a:r>
            <a:r>
              <a:rPr lang="en-IN" sz="2400" spc="10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367030" marR="388620" indent="0">
              <a:lnSpc>
                <a:spcPct val="100000"/>
              </a:lnSpc>
              <a:spcBef>
                <a:spcPts val="400"/>
              </a:spcBef>
              <a:buNone/>
            </a:pPr>
            <a:r>
              <a:rPr lang="en-IN" sz="2400" dirty="0">
                <a:latin typeface="Arial"/>
                <a:cs typeface="Arial"/>
              </a:rPr>
              <a:t>– </a:t>
            </a:r>
            <a:r>
              <a:rPr lang="en-IN" sz="2400" spc="5" dirty="0">
                <a:latin typeface="Arial"/>
                <a:cs typeface="Arial"/>
              </a:rPr>
              <a:t>The </a:t>
            </a:r>
            <a:r>
              <a:rPr lang="en-IN" sz="2400" dirty="0">
                <a:latin typeface="Arial"/>
                <a:cs typeface="Arial"/>
              </a:rPr>
              <a:t>idea of pipelining </a:t>
            </a:r>
            <a:r>
              <a:rPr lang="en-IN" sz="2400" spc="-5" dirty="0">
                <a:latin typeface="Arial"/>
                <a:cs typeface="Arial"/>
              </a:rPr>
              <a:t>in its </a:t>
            </a:r>
            <a:r>
              <a:rPr lang="en-IN" sz="2400" dirty="0">
                <a:latin typeface="Arial"/>
                <a:cs typeface="Arial"/>
              </a:rPr>
              <a:t>simplest form </a:t>
            </a:r>
            <a:r>
              <a:rPr lang="en-IN" sz="2400" spc="-5" dirty="0">
                <a:latin typeface="Arial"/>
                <a:cs typeface="Arial"/>
              </a:rPr>
              <a:t>is </a:t>
            </a:r>
            <a:r>
              <a:rPr lang="en-IN" sz="2400" dirty="0">
                <a:latin typeface="Arial"/>
                <a:cs typeface="Arial"/>
              </a:rPr>
              <a:t>to allow the  CPU to fetch </a:t>
            </a:r>
            <a:r>
              <a:rPr lang="en-IN" sz="2400" i="1" dirty="0">
                <a:latin typeface="Arial"/>
                <a:cs typeface="Arial"/>
              </a:rPr>
              <a:t>and </a:t>
            </a:r>
            <a:r>
              <a:rPr lang="en-IN" sz="2400" dirty="0">
                <a:latin typeface="Arial"/>
                <a:cs typeface="Arial"/>
              </a:rPr>
              <a:t>execute </a:t>
            </a:r>
            <a:r>
              <a:rPr lang="en-IN" sz="2400" spc="5" dirty="0">
                <a:latin typeface="Arial"/>
                <a:cs typeface="Arial"/>
              </a:rPr>
              <a:t>at the </a:t>
            </a:r>
            <a:r>
              <a:rPr lang="en-IN" sz="2400" dirty="0">
                <a:latin typeface="Arial"/>
                <a:cs typeface="Arial"/>
              </a:rPr>
              <a:t>same</a:t>
            </a:r>
            <a:r>
              <a:rPr lang="en-IN" sz="2400" spc="-6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time.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1100" dirty="0" smtClean="0"/>
          </a:p>
          <a:p>
            <a:pPr marL="0" indent="0">
              <a:buNone/>
            </a:pPr>
            <a:r>
              <a:rPr lang="en-IN" sz="1100" b="1" dirty="0" smtClean="0">
                <a:solidFill>
                  <a:srgbClr val="262626"/>
                </a:solidFill>
                <a:latin typeface="Arial"/>
                <a:cs typeface="Arial"/>
              </a:rPr>
              <a:t>                                                                         Pipelined </a:t>
            </a:r>
            <a:r>
              <a:rPr lang="en-IN" sz="1100" b="1" dirty="0">
                <a:solidFill>
                  <a:srgbClr val="262626"/>
                </a:solidFill>
                <a:latin typeface="Arial"/>
                <a:cs typeface="Arial"/>
              </a:rPr>
              <a:t>vs </a:t>
            </a:r>
            <a:r>
              <a:rPr lang="en-IN" sz="1100" b="1" spc="5" dirty="0" err="1">
                <a:solidFill>
                  <a:srgbClr val="262626"/>
                </a:solidFill>
                <a:latin typeface="Arial"/>
                <a:cs typeface="Arial"/>
              </a:rPr>
              <a:t>Nonpipelined</a:t>
            </a:r>
            <a:r>
              <a:rPr lang="en-IN" sz="1100" b="1" spc="-20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lang="en-IN" sz="1100" b="1" spc="5" dirty="0">
                <a:solidFill>
                  <a:srgbClr val="262626"/>
                </a:solidFill>
                <a:latin typeface="Arial"/>
                <a:cs typeface="Arial"/>
              </a:rPr>
              <a:t>Execution</a:t>
            </a:r>
            <a:endParaRPr lang="en-US" sz="1100" b="1" dirty="0"/>
          </a:p>
          <a:p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70F5B1-96ED-4DA4-9B16-F0B5EAAA943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62" y="3140968"/>
            <a:ext cx="6576122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72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 smtClean="0">
                <a:latin typeface="Courier New"/>
                <a:cs typeface="Courier New"/>
              </a:rPr>
              <a:t>registers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2000" spc="15" dirty="0" smtClean="0">
                <a:latin typeface="Arial"/>
                <a:cs typeface="Arial"/>
              </a:rPr>
              <a:t>In </a:t>
            </a:r>
            <a:r>
              <a:rPr lang="en-IN" sz="2000" spc="10" dirty="0" smtClean="0">
                <a:latin typeface="Arial"/>
                <a:cs typeface="Arial"/>
              </a:rPr>
              <a:t>the </a:t>
            </a:r>
            <a:r>
              <a:rPr lang="en-IN" sz="2000" spc="15" dirty="0" smtClean="0">
                <a:latin typeface="Arial"/>
                <a:cs typeface="Arial"/>
              </a:rPr>
              <a:t>CPU, </a:t>
            </a:r>
            <a:r>
              <a:rPr lang="en-IN" sz="2000" spc="10" dirty="0" smtClean="0">
                <a:latin typeface="Arial"/>
                <a:cs typeface="Arial"/>
              </a:rPr>
              <a:t>registers store information</a:t>
            </a:r>
            <a:r>
              <a:rPr lang="en-IN" sz="2000" spc="-5" dirty="0" smtClean="0">
                <a:latin typeface="Arial"/>
                <a:cs typeface="Arial"/>
              </a:rPr>
              <a:t> </a:t>
            </a:r>
            <a:r>
              <a:rPr lang="en-IN" sz="2000" spc="5" dirty="0" smtClean="0">
                <a:latin typeface="Arial"/>
                <a:cs typeface="Arial"/>
              </a:rPr>
              <a:t>temporarily.</a:t>
            </a:r>
            <a:endParaRPr lang="en-IN" sz="2000" dirty="0" smtClean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800" dirty="0" smtClean="0">
                <a:latin typeface="Arial"/>
                <a:cs typeface="Arial"/>
              </a:rPr>
              <a:t>One or </a:t>
            </a:r>
            <a:r>
              <a:rPr lang="en-IN" sz="1800" spc="-5" dirty="0" smtClean="0">
                <a:latin typeface="Arial"/>
                <a:cs typeface="Arial"/>
              </a:rPr>
              <a:t>two bytes of data to be</a:t>
            </a:r>
            <a:r>
              <a:rPr lang="en-IN" sz="1800" spc="45" dirty="0" smtClean="0">
                <a:latin typeface="Arial"/>
                <a:cs typeface="Arial"/>
              </a:rPr>
              <a:t> </a:t>
            </a:r>
            <a:r>
              <a:rPr lang="en-IN" sz="1800" dirty="0" smtClean="0">
                <a:latin typeface="Arial"/>
                <a:cs typeface="Arial"/>
              </a:rPr>
              <a:t>processed.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1800" dirty="0" smtClean="0">
                <a:latin typeface="Arial"/>
                <a:cs typeface="Arial"/>
              </a:rPr>
              <a:t>The address </a:t>
            </a:r>
            <a:r>
              <a:rPr lang="en-IN" sz="1800" spc="-5" dirty="0" smtClean="0">
                <a:latin typeface="Arial"/>
                <a:cs typeface="Arial"/>
              </a:rPr>
              <a:t>of</a:t>
            </a:r>
            <a:r>
              <a:rPr lang="en-IN" sz="1800" spc="10" dirty="0" smtClean="0">
                <a:latin typeface="Arial"/>
                <a:cs typeface="Arial"/>
              </a:rPr>
              <a:t> </a:t>
            </a:r>
            <a:r>
              <a:rPr lang="en-IN" sz="1800" spc="-5" dirty="0" smtClean="0">
                <a:latin typeface="Arial"/>
                <a:cs typeface="Arial"/>
              </a:rPr>
              <a:t>data.</a:t>
            </a:r>
            <a:endParaRPr lang="en-IN" sz="1800" dirty="0" smtClean="0">
              <a:latin typeface="Arial"/>
              <a:cs typeface="Arial"/>
            </a:endParaRPr>
          </a:p>
          <a:p>
            <a:pPr marL="289560" marR="415290" indent="-237490">
              <a:lnSpc>
                <a:spcPct val="101699"/>
              </a:lnSpc>
              <a:spcBef>
                <a:spcPts val="515"/>
              </a:spcBef>
              <a:tabLst>
                <a:tab pos="289560" algn="l"/>
                <a:tab pos="290195" algn="l"/>
              </a:tabLst>
            </a:pPr>
            <a:r>
              <a:rPr lang="en-IN" sz="2000" spc="15" dirty="0" smtClean="0">
                <a:latin typeface="Arial"/>
                <a:cs typeface="Arial"/>
              </a:rPr>
              <a:t>General-purpose </a:t>
            </a:r>
            <a:r>
              <a:rPr lang="en-IN" sz="2000" spc="10" dirty="0" smtClean="0">
                <a:latin typeface="Arial"/>
                <a:cs typeface="Arial"/>
              </a:rPr>
              <a:t>registers in </a:t>
            </a:r>
            <a:r>
              <a:rPr lang="en-IN" sz="2000" spc="15" dirty="0" smtClean="0">
                <a:latin typeface="Arial"/>
                <a:cs typeface="Arial"/>
              </a:rPr>
              <a:t>8088/86 processors  </a:t>
            </a:r>
            <a:r>
              <a:rPr lang="en-IN" sz="2000" spc="20" dirty="0" smtClean="0">
                <a:latin typeface="Arial"/>
                <a:cs typeface="Arial"/>
              </a:rPr>
              <a:t>can be accessed </a:t>
            </a:r>
            <a:r>
              <a:rPr lang="en-IN" sz="2000" spc="10" dirty="0" smtClean="0">
                <a:latin typeface="Arial"/>
                <a:cs typeface="Arial"/>
              </a:rPr>
              <a:t>as either 16-bit </a:t>
            </a:r>
            <a:r>
              <a:rPr lang="en-IN" sz="2000" spc="15" dirty="0" smtClean="0">
                <a:latin typeface="Arial"/>
                <a:cs typeface="Arial"/>
              </a:rPr>
              <a:t>or </a:t>
            </a:r>
            <a:r>
              <a:rPr lang="en-IN" sz="2000" spc="10" dirty="0" smtClean="0">
                <a:latin typeface="Arial"/>
                <a:cs typeface="Arial"/>
              </a:rPr>
              <a:t>8-bit</a:t>
            </a:r>
            <a:r>
              <a:rPr lang="en-IN" sz="2000" spc="-50" dirty="0" smtClean="0">
                <a:latin typeface="Arial"/>
                <a:cs typeface="Arial"/>
              </a:rPr>
              <a:t> </a:t>
            </a:r>
            <a:r>
              <a:rPr lang="en-IN" sz="2000" spc="10" dirty="0" smtClean="0">
                <a:latin typeface="Arial"/>
                <a:cs typeface="Arial"/>
              </a:rPr>
              <a:t>registers</a:t>
            </a:r>
            <a:endParaRPr lang="en-IN" sz="2000" dirty="0" smtClean="0">
              <a:latin typeface="Arial"/>
              <a:cs typeface="Arial"/>
            </a:endParaRPr>
          </a:p>
          <a:p>
            <a:pPr marL="565150" marR="1805305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800" dirty="0" smtClean="0">
                <a:latin typeface="Arial"/>
                <a:cs typeface="Arial"/>
              </a:rPr>
              <a:t>All other </a:t>
            </a:r>
            <a:r>
              <a:rPr lang="en-IN" sz="1800" spc="-5" dirty="0" smtClean="0">
                <a:latin typeface="Arial"/>
                <a:cs typeface="Arial"/>
              </a:rPr>
              <a:t>registers </a:t>
            </a:r>
            <a:r>
              <a:rPr lang="en-IN" sz="1800" dirty="0" smtClean="0">
                <a:latin typeface="Arial"/>
                <a:cs typeface="Arial"/>
              </a:rPr>
              <a:t>can be accessed only  as </a:t>
            </a:r>
            <a:r>
              <a:rPr lang="en-IN" sz="1800" spc="-5" dirty="0" smtClean="0">
                <a:latin typeface="Arial"/>
                <a:cs typeface="Arial"/>
              </a:rPr>
              <a:t>the </a:t>
            </a:r>
            <a:r>
              <a:rPr lang="en-IN" sz="1800" dirty="0" smtClean="0">
                <a:latin typeface="Arial"/>
                <a:cs typeface="Arial"/>
              </a:rPr>
              <a:t>full 16</a:t>
            </a:r>
            <a:r>
              <a:rPr lang="en-IN" sz="1800" spc="-5" dirty="0" smtClean="0">
                <a:latin typeface="Arial"/>
                <a:cs typeface="Arial"/>
              </a:rPr>
              <a:t> bits.</a:t>
            </a:r>
            <a:endParaRPr lang="en-IN" sz="1800" dirty="0" smtClean="0">
              <a:latin typeface="Arial"/>
              <a:cs typeface="Arial"/>
            </a:endParaRPr>
          </a:p>
          <a:p>
            <a:pPr marL="289560" indent="-237490">
              <a:spcBef>
                <a:spcPts val="495"/>
              </a:spcBef>
              <a:tabLst>
                <a:tab pos="289560" algn="l"/>
                <a:tab pos="290195" algn="l"/>
              </a:tabLst>
            </a:pPr>
            <a:r>
              <a:rPr lang="en-IN" sz="2000" spc="15" dirty="0" smtClean="0">
                <a:latin typeface="Arial"/>
                <a:cs typeface="Arial"/>
              </a:rPr>
              <a:t>In </a:t>
            </a:r>
            <a:r>
              <a:rPr lang="en-IN" sz="2000" spc="10" dirty="0" smtClean="0">
                <a:latin typeface="Arial"/>
                <a:cs typeface="Arial"/>
              </a:rPr>
              <a:t>8088/86, data types are either </a:t>
            </a:r>
            <a:r>
              <a:rPr lang="en-IN" sz="2000" spc="20" dirty="0" smtClean="0">
                <a:latin typeface="Arial"/>
                <a:cs typeface="Arial"/>
              </a:rPr>
              <a:t>8 </a:t>
            </a:r>
            <a:r>
              <a:rPr lang="en-IN" sz="2000" spc="10" dirty="0" smtClean="0">
                <a:latin typeface="Arial"/>
                <a:cs typeface="Arial"/>
              </a:rPr>
              <a:t>or </a:t>
            </a:r>
            <a:r>
              <a:rPr lang="en-IN" sz="2000" spc="15" dirty="0" smtClean="0">
                <a:latin typeface="Arial"/>
                <a:cs typeface="Arial"/>
              </a:rPr>
              <a:t>16</a:t>
            </a:r>
            <a:r>
              <a:rPr lang="en-IN" sz="2000" spc="-50" dirty="0" smtClean="0">
                <a:latin typeface="Arial"/>
                <a:cs typeface="Arial"/>
              </a:rPr>
              <a:t> </a:t>
            </a:r>
            <a:r>
              <a:rPr lang="en-IN" sz="2000" spc="5" dirty="0" smtClean="0">
                <a:latin typeface="Arial"/>
                <a:cs typeface="Arial"/>
              </a:rPr>
              <a:t>bits</a:t>
            </a:r>
            <a:endParaRPr lang="en-IN" sz="2000" dirty="0" smtClean="0">
              <a:latin typeface="Arial"/>
              <a:cs typeface="Arial"/>
            </a:endParaRPr>
          </a:p>
          <a:p>
            <a:pPr marL="565150" marR="72072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spc="5" dirty="0" smtClean="0">
                <a:latin typeface="Arial"/>
                <a:cs typeface="Arial"/>
              </a:rPr>
              <a:t>To </a:t>
            </a:r>
            <a:r>
              <a:rPr lang="en-IN" sz="1800" dirty="0" smtClean="0">
                <a:latin typeface="Arial"/>
                <a:cs typeface="Arial"/>
              </a:rPr>
              <a:t>access 12-bit </a:t>
            </a:r>
            <a:r>
              <a:rPr lang="en-IN" sz="1800" spc="-5" dirty="0" smtClean="0">
                <a:latin typeface="Arial"/>
                <a:cs typeface="Arial"/>
              </a:rPr>
              <a:t>data, </a:t>
            </a:r>
            <a:r>
              <a:rPr lang="en-IN" sz="1800" dirty="0" smtClean="0">
                <a:latin typeface="Arial"/>
                <a:cs typeface="Arial"/>
              </a:rPr>
              <a:t>for example, a 16-bit </a:t>
            </a:r>
            <a:r>
              <a:rPr lang="en-IN" sz="1800" spc="-5" dirty="0" smtClean="0">
                <a:latin typeface="Arial"/>
                <a:cs typeface="Arial"/>
              </a:rPr>
              <a:t>register  </a:t>
            </a:r>
            <a:r>
              <a:rPr lang="en-IN" sz="1800" dirty="0" smtClean="0">
                <a:latin typeface="Arial"/>
                <a:cs typeface="Arial"/>
              </a:rPr>
              <a:t>must be used </a:t>
            </a:r>
            <a:r>
              <a:rPr lang="en-IN" sz="1800" spc="-5" dirty="0" smtClean="0">
                <a:latin typeface="Arial"/>
                <a:cs typeface="Arial"/>
              </a:rPr>
              <a:t>with </a:t>
            </a:r>
            <a:r>
              <a:rPr lang="en-IN" sz="1800" dirty="0" smtClean="0">
                <a:latin typeface="Arial"/>
                <a:cs typeface="Arial"/>
              </a:rPr>
              <a:t>the highest 4 bits set </a:t>
            </a:r>
            <a:r>
              <a:rPr lang="en-IN" sz="1800" spc="-5" dirty="0" smtClean="0">
                <a:latin typeface="Arial"/>
                <a:cs typeface="Arial"/>
              </a:rPr>
              <a:t>to</a:t>
            </a:r>
            <a:r>
              <a:rPr lang="en-IN" sz="1800" spc="-55" dirty="0" smtClean="0">
                <a:latin typeface="Arial"/>
                <a:cs typeface="Arial"/>
              </a:rPr>
              <a:t> </a:t>
            </a:r>
            <a:r>
              <a:rPr lang="en-IN" sz="1800" spc="-5" dirty="0" smtClean="0">
                <a:latin typeface="Arial"/>
                <a:cs typeface="Arial"/>
              </a:rPr>
              <a:t>0.</a:t>
            </a:r>
            <a:endParaRPr lang="en-IN" sz="1800" dirty="0" smtClean="0">
              <a:latin typeface="Arial"/>
              <a:cs typeface="Arial"/>
            </a:endParaRPr>
          </a:p>
          <a:p>
            <a:r>
              <a:rPr lang="en-IN" sz="2000" spc="10" dirty="0">
                <a:latin typeface="Arial"/>
                <a:cs typeface="Arial"/>
              </a:rPr>
              <a:t>The bits of a register are numbered in descending  order, as shown:</a:t>
            </a:r>
          </a:p>
          <a:p>
            <a:endParaRPr lang="en-IN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object 13"/>
          <p:cNvSpPr/>
          <p:nvPr/>
        </p:nvSpPr>
        <p:spPr>
          <a:xfrm>
            <a:off x="1043609" y="4797152"/>
            <a:ext cx="7272808" cy="122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Outcomes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CO1:</a:t>
            </a:r>
            <a:r>
              <a:rPr lang="en-US" sz="2400" dirty="0"/>
              <a:t> Understand the architecture and instruction set of 16bit to 64 bit microprocessors and ARM Processors. </a:t>
            </a:r>
            <a:endParaRPr lang="en-US" sz="2400" dirty="0" smtClean="0"/>
          </a:p>
          <a:p>
            <a:r>
              <a:rPr lang="en-US" sz="2400" b="1" dirty="0"/>
              <a:t>CO2:</a:t>
            </a:r>
            <a:r>
              <a:rPr lang="en-US" sz="2400" dirty="0"/>
              <a:t> Use the basic knowledge for interfacing various devices to x 86 families and ARM </a:t>
            </a:r>
            <a:r>
              <a:rPr lang="en-US" sz="2400" dirty="0" smtClean="0"/>
              <a:t>Processor</a:t>
            </a:r>
          </a:p>
          <a:p>
            <a:r>
              <a:rPr lang="en-US" sz="2400" b="1" dirty="0"/>
              <a:t>CO3:</a:t>
            </a:r>
            <a:r>
              <a:rPr lang="en-US" sz="2400" dirty="0"/>
              <a:t> </a:t>
            </a:r>
            <a:r>
              <a:rPr lang="en-US" sz="2400" dirty="0" smtClean="0"/>
              <a:t>Analyze </a:t>
            </a:r>
            <a:r>
              <a:rPr lang="en-US" sz="2400" dirty="0"/>
              <a:t>the abstract problem and </a:t>
            </a:r>
            <a:r>
              <a:rPr lang="en-US" sz="2400" dirty="0" smtClean="0"/>
              <a:t>provide </a:t>
            </a:r>
            <a:r>
              <a:rPr lang="en-US" sz="2400" dirty="0"/>
              <a:t>hardware and software solutions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CO4:</a:t>
            </a:r>
            <a:r>
              <a:rPr lang="en-US" sz="2400" dirty="0"/>
              <a:t> Develop the skills in writing assembly language programming</a:t>
            </a:r>
            <a:r>
              <a:rPr lang="en-US" sz="2400" dirty="0" smtClean="0"/>
              <a:t>.</a:t>
            </a:r>
          </a:p>
          <a:p>
            <a:r>
              <a:rPr lang="en-US" sz="2400" b="1" dirty="0"/>
              <a:t>CO5:</a:t>
            </a:r>
            <a:r>
              <a:rPr lang="en-US" sz="2400" dirty="0"/>
              <a:t> Design software and hardware programs using assembly language programming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49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first letter </a:t>
            </a:r>
            <a:r>
              <a:rPr lang="en-IN" sz="2000" spc="15" dirty="0">
                <a:latin typeface="Arial"/>
                <a:cs typeface="Arial"/>
              </a:rPr>
              <a:t>of each </a:t>
            </a:r>
            <a:r>
              <a:rPr lang="en-IN" sz="2000" spc="10" dirty="0">
                <a:latin typeface="Arial"/>
                <a:cs typeface="Arial"/>
              </a:rPr>
              <a:t>register indicates </a:t>
            </a:r>
            <a:r>
              <a:rPr lang="en-IN" sz="2000" dirty="0">
                <a:latin typeface="Arial"/>
                <a:cs typeface="Arial"/>
              </a:rPr>
              <a:t>its</a:t>
            </a:r>
            <a:r>
              <a:rPr lang="en-IN" sz="2000" spc="40" dirty="0">
                <a:latin typeface="Arial"/>
                <a:cs typeface="Arial"/>
              </a:rPr>
              <a:t> </a:t>
            </a:r>
            <a:r>
              <a:rPr lang="en-IN" sz="2000" spc="5" dirty="0">
                <a:latin typeface="Arial"/>
                <a:cs typeface="Arial"/>
              </a:rPr>
              <a:t>use.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AX </a:t>
            </a:r>
            <a:r>
              <a:rPr lang="en-IN" sz="2000" spc="-5" dirty="0">
                <a:latin typeface="Arial"/>
                <a:cs typeface="Arial"/>
              </a:rPr>
              <a:t>is </a:t>
            </a:r>
            <a:r>
              <a:rPr lang="en-IN" sz="2000" spc="5" dirty="0">
                <a:latin typeface="Arial"/>
                <a:cs typeface="Arial"/>
              </a:rPr>
              <a:t>used for </a:t>
            </a:r>
            <a:r>
              <a:rPr lang="en-IN" sz="2000" spc="-5" dirty="0">
                <a:latin typeface="Arial"/>
                <a:cs typeface="Arial"/>
              </a:rPr>
              <a:t>the</a:t>
            </a:r>
            <a:r>
              <a:rPr lang="en-IN" sz="2000" spc="-4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accumulator.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BX </a:t>
            </a:r>
            <a:r>
              <a:rPr lang="en-IN" sz="2000" spc="-5" dirty="0">
                <a:latin typeface="Arial"/>
                <a:cs typeface="Arial"/>
              </a:rPr>
              <a:t>is </a:t>
            </a:r>
            <a:r>
              <a:rPr lang="en-IN" sz="2000" dirty="0">
                <a:latin typeface="Arial"/>
                <a:cs typeface="Arial"/>
              </a:rPr>
              <a:t>a </a:t>
            </a:r>
            <a:r>
              <a:rPr lang="en-IN" sz="2000" spc="-5" dirty="0">
                <a:latin typeface="Arial"/>
                <a:cs typeface="Arial"/>
              </a:rPr>
              <a:t>base addressing</a:t>
            </a:r>
            <a:r>
              <a:rPr lang="en-IN" sz="2000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register.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CX </a:t>
            </a:r>
            <a:r>
              <a:rPr lang="en-IN" sz="2000" spc="-5" dirty="0">
                <a:latin typeface="Arial"/>
                <a:cs typeface="Arial"/>
              </a:rPr>
              <a:t>is </a:t>
            </a:r>
            <a:r>
              <a:rPr lang="en-IN" sz="2000" dirty="0">
                <a:latin typeface="Arial"/>
                <a:cs typeface="Arial"/>
              </a:rPr>
              <a:t>a counter </a:t>
            </a:r>
            <a:r>
              <a:rPr lang="en-IN" sz="2000" spc="-5" dirty="0">
                <a:latin typeface="Arial"/>
                <a:cs typeface="Arial"/>
              </a:rPr>
              <a:t>in </a:t>
            </a:r>
            <a:r>
              <a:rPr lang="en-IN" sz="2000" dirty="0">
                <a:latin typeface="Arial"/>
                <a:cs typeface="Arial"/>
              </a:rPr>
              <a:t>loop</a:t>
            </a:r>
            <a:r>
              <a:rPr lang="en-IN" sz="2000" spc="-2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operations.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DX points to </a:t>
            </a:r>
            <a:r>
              <a:rPr lang="en-IN" sz="2000" spc="-5" dirty="0">
                <a:latin typeface="Arial"/>
                <a:cs typeface="Arial"/>
              </a:rPr>
              <a:t>data in I/O</a:t>
            </a:r>
            <a:r>
              <a:rPr lang="en-IN" sz="2000" spc="-1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operations</a:t>
            </a:r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object 15"/>
          <p:cNvSpPr/>
          <p:nvPr/>
        </p:nvSpPr>
        <p:spPr>
          <a:xfrm>
            <a:off x="6372200" y="1772816"/>
            <a:ext cx="1972294" cy="1368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13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 smtClean="0">
                <a:latin typeface="Courier New"/>
                <a:cs typeface="Courier New"/>
              </a:rPr>
              <a:t>1.3 INTRODUCTION </a:t>
            </a:r>
            <a:r>
              <a:rPr lang="en-IN" b="1" spc="10" dirty="0">
                <a:latin typeface="Courier New"/>
                <a:cs typeface="Courier New"/>
              </a:rPr>
              <a:t>TO </a:t>
            </a:r>
            <a:r>
              <a:rPr lang="en-IN" b="1" spc="15" dirty="0">
                <a:latin typeface="Courier New"/>
                <a:cs typeface="Courier New"/>
              </a:rPr>
              <a:t>ASSEMBLY</a:t>
            </a:r>
            <a:r>
              <a:rPr lang="en-IN" b="1" spc="285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2400" b="1" spc="15" dirty="0">
                <a:latin typeface="Arial"/>
                <a:cs typeface="Arial"/>
              </a:rPr>
              <a:t>The </a:t>
            </a:r>
            <a:r>
              <a:rPr lang="en-IN" sz="2400" b="1" spc="20" dirty="0">
                <a:latin typeface="Arial"/>
                <a:cs typeface="Arial"/>
              </a:rPr>
              <a:t>CPU </a:t>
            </a:r>
            <a:r>
              <a:rPr lang="en-IN" sz="2400" b="1" spc="15" dirty="0">
                <a:latin typeface="Arial"/>
                <a:cs typeface="Arial"/>
              </a:rPr>
              <a:t>can </a:t>
            </a:r>
            <a:r>
              <a:rPr lang="en-IN" sz="2400" b="1" spc="10" dirty="0">
                <a:latin typeface="Arial"/>
                <a:cs typeface="Arial"/>
              </a:rPr>
              <a:t>work </a:t>
            </a:r>
            <a:r>
              <a:rPr lang="en-IN" sz="2400" b="1" spc="15" dirty="0">
                <a:latin typeface="Arial"/>
                <a:cs typeface="Arial"/>
              </a:rPr>
              <a:t>only </a:t>
            </a:r>
            <a:r>
              <a:rPr lang="en-IN" sz="2400" b="1" spc="10" dirty="0">
                <a:latin typeface="Arial"/>
                <a:cs typeface="Arial"/>
              </a:rPr>
              <a:t>in </a:t>
            </a:r>
            <a:r>
              <a:rPr lang="en-IN" sz="2400" b="1" spc="5" dirty="0">
                <a:latin typeface="Arial"/>
                <a:cs typeface="Arial"/>
              </a:rPr>
              <a:t>binary, </a:t>
            </a:r>
            <a:r>
              <a:rPr lang="en-IN" sz="2400" b="1" spc="10" dirty="0">
                <a:latin typeface="Arial"/>
                <a:cs typeface="Arial"/>
              </a:rPr>
              <a:t>very high speeds.</a:t>
            </a:r>
            <a:endParaRPr lang="en-IN" sz="2400" b="1" dirty="0">
              <a:latin typeface="Arial"/>
              <a:cs typeface="Arial"/>
            </a:endParaRPr>
          </a:p>
          <a:p>
            <a:pPr marL="565150" marR="57023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It </a:t>
            </a:r>
            <a:r>
              <a:rPr lang="en-IN" sz="2400" spc="-5" dirty="0">
                <a:latin typeface="Arial"/>
                <a:cs typeface="Arial"/>
              </a:rPr>
              <a:t>is </a:t>
            </a:r>
            <a:r>
              <a:rPr lang="en-IN" sz="2400" dirty="0">
                <a:latin typeface="Arial"/>
                <a:cs typeface="Arial"/>
              </a:rPr>
              <a:t>tedious &amp; slow </a:t>
            </a:r>
            <a:r>
              <a:rPr lang="en-IN" sz="2400" spc="5" dirty="0">
                <a:latin typeface="Arial"/>
                <a:cs typeface="Arial"/>
              </a:rPr>
              <a:t>for </a:t>
            </a:r>
            <a:r>
              <a:rPr lang="en-IN" sz="2400" dirty="0">
                <a:latin typeface="Arial"/>
                <a:cs typeface="Arial"/>
              </a:rPr>
              <a:t>humans to </a:t>
            </a:r>
            <a:r>
              <a:rPr lang="en-IN" sz="2400" spc="-5" dirty="0">
                <a:latin typeface="Arial"/>
                <a:cs typeface="Arial"/>
              </a:rPr>
              <a:t>deal with </a:t>
            </a:r>
            <a:r>
              <a:rPr lang="en-IN" sz="2400" dirty="0">
                <a:latin typeface="Arial"/>
                <a:cs typeface="Arial"/>
              </a:rPr>
              <a:t>0s &amp; 1s </a:t>
            </a:r>
            <a:r>
              <a:rPr lang="en-IN" sz="2400" spc="-5" dirty="0">
                <a:latin typeface="Arial"/>
                <a:cs typeface="Arial"/>
              </a:rPr>
              <a:t>in  </a:t>
            </a:r>
            <a:r>
              <a:rPr lang="en-IN" sz="2400" dirty="0">
                <a:latin typeface="Arial"/>
                <a:cs typeface="Arial"/>
              </a:rPr>
              <a:t>order </a:t>
            </a:r>
            <a:r>
              <a:rPr lang="en-IN" sz="2400" spc="5" dirty="0">
                <a:latin typeface="Arial"/>
                <a:cs typeface="Arial"/>
              </a:rPr>
              <a:t>to </a:t>
            </a:r>
            <a:r>
              <a:rPr lang="en-IN" sz="2400" dirty="0">
                <a:latin typeface="Arial"/>
                <a:cs typeface="Arial"/>
              </a:rPr>
              <a:t>program </a:t>
            </a:r>
            <a:r>
              <a:rPr lang="en-IN" sz="2400" spc="-5" dirty="0">
                <a:latin typeface="Arial"/>
                <a:cs typeface="Arial"/>
              </a:rPr>
              <a:t>the </a:t>
            </a:r>
            <a:r>
              <a:rPr lang="en-IN" sz="2400" dirty="0">
                <a:latin typeface="Arial"/>
                <a:cs typeface="Arial"/>
              </a:rPr>
              <a:t>computer.</a:t>
            </a:r>
          </a:p>
          <a:p>
            <a:pPr marL="289560" indent="-237490">
              <a:spcBef>
                <a:spcPts val="495"/>
              </a:spcBef>
              <a:tabLst>
                <a:tab pos="289560" algn="l"/>
                <a:tab pos="290195" algn="l"/>
              </a:tabLst>
            </a:pPr>
            <a:r>
              <a:rPr lang="en-IN" sz="2400" b="1" spc="25" dirty="0">
                <a:latin typeface="Arial"/>
                <a:cs typeface="Arial"/>
              </a:rPr>
              <a:t>A </a:t>
            </a:r>
            <a:r>
              <a:rPr lang="en-IN" sz="2400" b="1" spc="15" dirty="0">
                <a:latin typeface="Arial"/>
                <a:cs typeface="Arial"/>
              </a:rPr>
              <a:t>program </a:t>
            </a:r>
            <a:r>
              <a:rPr lang="en-IN" sz="2400" b="1" spc="10" dirty="0">
                <a:latin typeface="Arial"/>
                <a:cs typeface="Arial"/>
              </a:rPr>
              <a:t>of 0s </a:t>
            </a:r>
            <a:r>
              <a:rPr lang="en-IN" sz="2400" b="1" spc="25" dirty="0">
                <a:latin typeface="Arial"/>
                <a:cs typeface="Arial"/>
              </a:rPr>
              <a:t>&amp; </a:t>
            </a:r>
            <a:r>
              <a:rPr lang="en-IN" sz="2400" b="1" spc="15" dirty="0">
                <a:latin typeface="Arial"/>
                <a:cs typeface="Arial"/>
              </a:rPr>
              <a:t>1s </a:t>
            </a:r>
            <a:r>
              <a:rPr lang="en-IN" sz="2400" b="1" dirty="0">
                <a:latin typeface="Arial"/>
                <a:cs typeface="Arial"/>
              </a:rPr>
              <a:t>is </a:t>
            </a:r>
            <a:r>
              <a:rPr lang="en-IN" sz="2400" b="1" spc="10" dirty="0">
                <a:latin typeface="Arial"/>
                <a:cs typeface="Arial"/>
              </a:rPr>
              <a:t>called </a:t>
            </a:r>
            <a:r>
              <a:rPr lang="en-IN" sz="2400" b="1" spc="15" dirty="0">
                <a:latin typeface="Arial"/>
                <a:cs typeface="Arial"/>
              </a:rPr>
              <a:t>machine</a:t>
            </a:r>
            <a:r>
              <a:rPr lang="en-IN" sz="2400" b="1" spc="-50" dirty="0">
                <a:latin typeface="Arial"/>
                <a:cs typeface="Arial"/>
              </a:rPr>
              <a:t> </a:t>
            </a:r>
            <a:r>
              <a:rPr lang="en-IN" sz="2400" b="1" spc="10" dirty="0">
                <a:latin typeface="Arial"/>
                <a:cs typeface="Arial"/>
              </a:rPr>
              <a:t>language</a:t>
            </a:r>
            <a:r>
              <a:rPr lang="en-IN" sz="2400" spc="10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565150" marR="44767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Early </a:t>
            </a:r>
            <a:r>
              <a:rPr lang="en-IN" sz="2400" spc="5" dirty="0">
                <a:latin typeface="Arial"/>
                <a:cs typeface="Arial"/>
              </a:rPr>
              <a:t>computer </a:t>
            </a:r>
            <a:r>
              <a:rPr lang="en-IN" sz="2400" dirty="0">
                <a:latin typeface="Arial"/>
                <a:cs typeface="Arial"/>
              </a:rPr>
              <a:t>programmers actually </a:t>
            </a:r>
            <a:r>
              <a:rPr lang="en-IN" sz="2400" spc="5" dirty="0">
                <a:latin typeface="Arial"/>
                <a:cs typeface="Arial"/>
              </a:rPr>
              <a:t>coded</a:t>
            </a:r>
            <a:r>
              <a:rPr lang="en-IN" sz="2400" spc="-8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programs  </a:t>
            </a:r>
            <a:r>
              <a:rPr lang="en-IN" sz="2400" spc="-5" dirty="0">
                <a:latin typeface="Arial"/>
                <a:cs typeface="Arial"/>
              </a:rPr>
              <a:t>in </a:t>
            </a:r>
            <a:r>
              <a:rPr lang="en-IN" sz="2400" dirty="0">
                <a:latin typeface="Arial"/>
                <a:cs typeface="Arial"/>
              </a:rPr>
              <a:t>machine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language.</a:t>
            </a:r>
          </a:p>
          <a:p>
            <a:pPr marL="289560" marR="389890" indent="-237490">
              <a:lnSpc>
                <a:spcPct val="101699"/>
              </a:lnSpc>
              <a:spcBef>
                <a:spcPts val="450"/>
              </a:spcBef>
              <a:tabLst>
                <a:tab pos="289560" algn="l"/>
                <a:tab pos="290195" algn="l"/>
              </a:tabLst>
            </a:pPr>
            <a:r>
              <a:rPr lang="en-IN" sz="2400" b="1" spc="10" dirty="0">
                <a:latin typeface="Arial"/>
                <a:cs typeface="Arial"/>
              </a:rPr>
              <a:t>Eventually, </a:t>
            </a:r>
            <a:r>
              <a:rPr lang="en-IN" sz="2400" b="1" spc="15" dirty="0">
                <a:latin typeface="Arial"/>
                <a:cs typeface="Arial"/>
              </a:rPr>
              <a:t>Assembly </a:t>
            </a:r>
            <a:r>
              <a:rPr lang="en-IN" sz="2400" b="1" spc="20" dirty="0">
                <a:latin typeface="Arial"/>
                <a:cs typeface="Arial"/>
              </a:rPr>
              <a:t>languages </a:t>
            </a:r>
            <a:r>
              <a:rPr lang="en-IN" sz="2400" b="1" spc="10" dirty="0">
                <a:latin typeface="Arial"/>
                <a:cs typeface="Arial"/>
              </a:rPr>
              <a:t>were</a:t>
            </a:r>
            <a:r>
              <a:rPr lang="en-IN" sz="2400" b="1" spc="-40" dirty="0">
                <a:latin typeface="Arial"/>
                <a:cs typeface="Arial"/>
              </a:rPr>
              <a:t> </a:t>
            </a:r>
            <a:r>
              <a:rPr lang="en-IN" sz="2400" b="1" spc="15" dirty="0">
                <a:latin typeface="Arial"/>
                <a:cs typeface="Arial"/>
              </a:rPr>
              <a:t>developed,  </a:t>
            </a:r>
            <a:r>
              <a:rPr lang="en-IN" sz="2400" b="1" spc="10" dirty="0">
                <a:latin typeface="Arial"/>
                <a:cs typeface="Arial"/>
              </a:rPr>
              <a:t>which provided </a:t>
            </a:r>
            <a:r>
              <a:rPr lang="en-IN" sz="2400" b="1" i="1" spc="15" dirty="0">
                <a:latin typeface="Arial"/>
                <a:cs typeface="Arial"/>
              </a:rPr>
              <a:t>mnemonics </a:t>
            </a:r>
            <a:r>
              <a:rPr lang="en-IN" sz="2400" b="1" spc="10" dirty="0">
                <a:latin typeface="Arial"/>
                <a:cs typeface="Arial"/>
              </a:rPr>
              <a:t>for </a:t>
            </a:r>
            <a:r>
              <a:rPr lang="en-IN" sz="2400" b="1" spc="20" dirty="0">
                <a:latin typeface="Arial"/>
                <a:cs typeface="Arial"/>
              </a:rPr>
              <a:t>machine</a:t>
            </a:r>
            <a:r>
              <a:rPr lang="en-IN" sz="2400" b="1" spc="5" dirty="0">
                <a:latin typeface="Arial"/>
                <a:cs typeface="Arial"/>
              </a:rPr>
              <a:t> </a:t>
            </a:r>
            <a:r>
              <a:rPr lang="en-IN" sz="2400" b="1" spc="10" dirty="0">
                <a:latin typeface="Arial"/>
                <a:cs typeface="Arial"/>
              </a:rPr>
              <a:t>code</a:t>
            </a:r>
            <a:r>
              <a:rPr lang="en-IN" sz="2400" spc="10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565150" marR="46164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Mnemonic </a:t>
            </a:r>
            <a:r>
              <a:rPr lang="en-IN" sz="2400" spc="-5" dirty="0">
                <a:latin typeface="Arial"/>
                <a:cs typeface="Arial"/>
              </a:rPr>
              <a:t>is </a:t>
            </a:r>
            <a:r>
              <a:rPr lang="en-IN" sz="2400" dirty="0">
                <a:latin typeface="Arial"/>
                <a:cs typeface="Arial"/>
              </a:rPr>
              <a:t>typically used </a:t>
            </a:r>
            <a:r>
              <a:rPr lang="en-IN" sz="2400" spc="-5" dirty="0">
                <a:latin typeface="Arial"/>
                <a:cs typeface="Arial"/>
              </a:rPr>
              <a:t>in computer </a:t>
            </a:r>
            <a:r>
              <a:rPr lang="en-IN" sz="2400" dirty="0">
                <a:latin typeface="Arial"/>
                <a:cs typeface="Arial"/>
              </a:rPr>
              <a:t>science </a:t>
            </a:r>
            <a:r>
              <a:rPr lang="en-IN" sz="2400" spc="-5" dirty="0">
                <a:latin typeface="Arial"/>
                <a:cs typeface="Arial"/>
              </a:rPr>
              <a:t>and  </a:t>
            </a:r>
            <a:r>
              <a:rPr lang="en-IN" sz="2400" dirty="0">
                <a:latin typeface="Arial"/>
                <a:cs typeface="Arial"/>
              </a:rPr>
              <a:t>engineering literature </a:t>
            </a:r>
            <a:r>
              <a:rPr lang="en-IN" sz="2400" spc="-5" dirty="0">
                <a:latin typeface="Arial"/>
                <a:cs typeface="Arial"/>
              </a:rPr>
              <a:t>to </a:t>
            </a:r>
            <a:r>
              <a:rPr lang="en-IN" sz="2400" dirty="0">
                <a:latin typeface="Arial"/>
                <a:cs typeface="Arial"/>
              </a:rPr>
              <a:t>refer </a:t>
            </a:r>
            <a:r>
              <a:rPr lang="en-IN" sz="2400" spc="5" dirty="0">
                <a:latin typeface="Arial"/>
                <a:cs typeface="Arial"/>
              </a:rPr>
              <a:t>to </a:t>
            </a:r>
            <a:r>
              <a:rPr lang="en-IN" sz="2400" dirty="0">
                <a:latin typeface="Arial"/>
                <a:cs typeface="Arial"/>
              </a:rPr>
              <a:t>codes &amp;</a:t>
            </a:r>
            <a:r>
              <a:rPr lang="en-IN" sz="2400" spc="-35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abbreviations  </a:t>
            </a:r>
            <a:r>
              <a:rPr lang="en-IN" sz="2400" spc="5" dirty="0">
                <a:latin typeface="Arial"/>
                <a:cs typeface="Arial"/>
              </a:rPr>
              <a:t>that </a:t>
            </a:r>
            <a:r>
              <a:rPr lang="en-IN" sz="2400" dirty="0">
                <a:latin typeface="Arial"/>
                <a:cs typeface="Arial"/>
              </a:rPr>
              <a:t>are </a:t>
            </a:r>
            <a:r>
              <a:rPr lang="en-IN" sz="2400" spc="-5" dirty="0">
                <a:latin typeface="Arial"/>
                <a:cs typeface="Arial"/>
              </a:rPr>
              <a:t>relatively </a:t>
            </a:r>
            <a:r>
              <a:rPr lang="en-IN" sz="2400" spc="5" dirty="0">
                <a:latin typeface="Arial"/>
                <a:cs typeface="Arial"/>
              </a:rPr>
              <a:t>easy to</a:t>
            </a:r>
            <a:r>
              <a:rPr lang="en-IN" sz="2400" spc="-5" dirty="0">
                <a:latin typeface="Arial"/>
                <a:cs typeface="Arial"/>
              </a:rPr>
              <a:t> remember.</a:t>
            </a:r>
            <a:endParaRPr lang="en-IN" sz="24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9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30670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800" spc="15" dirty="0">
                <a:latin typeface="Arial"/>
                <a:cs typeface="Arial"/>
              </a:rPr>
              <a:t>Assembly language </a:t>
            </a:r>
            <a:r>
              <a:rPr lang="en-IN" sz="2800" spc="10" dirty="0">
                <a:latin typeface="Arial"/>
                <a:cs typeface="Arial"/>
              </a:rPr>
              <a:t>is referred </a:t>
            </a:r>
            <a:r>
              <a:rPr lang="en-IN" sz="2800" spc="15" dirty="0">
                <a:latin typeface="Arial"/>
                <a:cs typeface="Arial"/>
              </a:rPr>
              <a:t>to </a:t>
            </a:r>
            <a:r>
              <a:rPr lang="en-IN" sz="2800" spc="10" dirty="0">
                <a:latin typeface="Arial"/>
                <a:cs typeface="Arial"/>
              </a:rPr>
              <a:t>as </a:t>
            </a:r>
            <a:r>
              <a:rPr lang="en-IN" sz="2800" spc="20" dirty="0">
                <a:latin typeface="Arial"/>
                <a:cs typeface="Arial"/>
              </a:rPr>
              <a:t>a </a:t>
            </a:r>
            <a:r>
              <a:rPr lang="en-IN" sz="2800" i="1" spc="10" dirty="0">
                <a:latin typeface="Arial"/>
                <a:cs typeface="Arial"/>
              </a:rPr>
              <a:t>low-level  </a:t>
            </a:r>
            <a:r>
              <a:rPr lang="en-IN" sz="2800" spc="15" dirty="0">
                <a:latin typeface="Arial"/>
                <a:cs typeface="Arial"/>
              </a:rPr>
              <a:t>language </a:t>
            </a:r>
            <a:r>
              <a:rPr lang="en-IN" sz="2800" spc="20" dirty="0">
                <a:latin typeface="Arial"/>
                <a:cs typeface="Arial"/>
              </a:rPr>
              <a:t>because </a:t>
            </a:r>
            <a:r>
              <a:rPr lang="en-IN" sz="2800" spc="-5" dirty="0">
                <a:latin typeface="Arial"/>
                <a:cs typeface="Arial"/>
              </a:rPr>
              <a:t>it </a:t>
            </a:r>
            <a:r>
              <a:rPr lang="en-IN" sz="2800" spc="10" dirty="0">
                <a:latin typeface="Arial"/>
                <a:cs typeface="Arial"/>
              </a:rPr>
              <a:t>deals directly </a:t>
            </a:r>
            <a:r>
              <a:rPr lang="en-IN" sz="2800" spc="5" dirty="0">
                <a:latin typeface="Arial"/>
                <a:cs typeface="Arial"/>
              </a:rPr>
              <a:t>with </a:t>
            </a:r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spc="10" dirty="0">
                <a:latin typeface="Arial"/>
                <a:cs typeface="Arial"/>
              </a:rPr>
              <a:t>internal  structure </a:t>
            </a:r>
            <a:r>
              <a:rPr lang="en-IN" sz="2800" spc="5" dirty="0">
                <a:latin typeface="Arial"/>
                <a:cs typeface="Arial"/>
              </a:rPr>
              <a:t>of </a:t>
            </a:r>
            <a:r>
              <a:rPr lang="en-IN" sz="2800" spc="10" dirty="0">
                <a:latin typeface="Arial"/>
                <a:cs typeface="Arial"/>
              </a:rPr>
              <a:t>the</a:t>
            </a:r>
            <a:r>
              <a:rPr lang="en-IN" sz="2800" spc="5" dirty="0">
                <a:latin typeface="Arial"/>
                <a:cs typeface="Arial"/>
              </a:rPr>
              <a:t> </a:t>
            </a:r>
            <a:r>
              <a:rPr lang="en-IN" sz="2800" spc="10" dirty="0">
                <a:latin typeface="Arial"/>
                <a:cs typeface="Arial"/>
              </a:rPr>
              <a:t>CPU.</a:t>
            </a:r>
            <a:endParaRPr lang="en-IN" sz="2800" dirty="0">
              <a:latin typeface="Arial"/>
              <a:cs typeface="Arial"/>
            </a:endParaRPr>
          </a:p>
          <a:p>
            <a:pPr marL="565150" marR="55054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Assembly language programs must </a:t>
            </a:r>
            <a:r>
              <a:rPr lang="en-IN" sz="2400" spc="5" dirty="0">
                <a:latin typeface="Arial"/>
                <a:cs typeface="Arial"/>
              </a:rPr>
              <a:t>be</a:t>
            </a:r>
            <a:r>
              <a:rPr lang="en-IN" sz="2400" dirty="0">
                <a:latin typeface="Arial"/>
                <a:cs typeface="Arial"/>
              </a:rPr>
              <a:t> translated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IN" sz="2400" spc="5" dirty="0">
                <a:latin typeface="Arial"/>
                <a:cs typeface="Arial"/>
              </a:rPr>
              <a:t>into  machine </a:t>
            </a:r>
            <a:r>
              <a:rPr lang="en-IN" sz="2400" dirty="0">
                <a:latin typeface="Arial"/>
                <a:cs typeface="Arial"/>
              </a:rPr>
              <a:t>code </a:t>
            </a:r>
            <a:r>
              <a:rPr lang="en-IN" sz="2400" spc="5" dirty="0">
                <a:latin typeface="Arial"/>
                <a:cs typeface="Arial"/>
              </a:rPr>
              <a:t>by </a:t>
            </a:r>
            <a:r>
              <a:rPr lang="en-IN" sz="2400" dirty="0">
                <a:latin typeface="Arial"/>
                <a:cs typeface="Arial"/>
              </a:rPr>
              <a:t>a program called </a:t>
            </a:r>
            <a:r>
              <a:rPr lang="en-IN" sz="2400" spc="5" dirty="0">
                <a:latin typeface="Arial"/>
                <a:cs typeface="Arial"/>
              </a:rPr>
              <a:t>an</a:t>
            </a:r>
            <a:r>
              <a:rPr lang="en-IN" sz="2400" spc="-45" dirty="0">
                <a:latin typeface="Arial"/>
                <a:cs typeface="Arial"/>
              </a:rPr>
              <a:t> </a:t>
            </a:r>
            <a:r>
              <a:rPr lang="en-IN" sz="2400" i="1" dirty="0">
                <a:latin typeface="Arial"/>
                <a:cs typeface="Arial"/>
              </a:rPr>
              <a:t>assembler.</a:t>
            </a:r>
            <a:endParaRPr lang="en-IN" sz="2400" dirty="0">
              <a:latin typeface="Arial"/>
              <a:cs typeface="Arial"/>
            </a:endParaRPr>
          </a:p>
          <a:p>
            <a:pPr marL="565150" marR="933450" lvl="1" indent="-197485">
              <a:spcBef>
                <a:spcPts val="395"/>
              </a:spcBef>
              <a:tabLst>
                <a:tab pos="565785" algn="l"/>
              </a:tabLst>
            </a:pPr>
            <a:r>
              <a:rPr lang="en-IN" sz="2400" spc="5" dirty="0">
                <a:latin typeface="Arial"/>
                <a:cs typeface="Arial"/>
              </a:rPr>
              <a:t>To </a:t>
            </a:r>
            <a:r>
              <a:rPr lang="en-IN" sz="2400" dirty="0">
                <a:latin typeface="Arial"/>
                <a:cs typeface="Arial"/>
              </a:rPr>
              <a:t>program </a:t>
            </a:r>
            <a:r>
              <a:rPr lang="en-IN" sz="2400" spc="-5" dirty="0">
                <a:latin typeface="Arial"/>
                <a:cs typeface="Arial"/>
              </a:rPr>
              <a:t>in </a:t>
            </a:r>
            <a:r>
              <a:rPr lang="en-IN" sz="2400" dirty="0">
                <a:latin typeface="Arial"/>
                <a:cs typeface="Arial"/>
              </a:rPr>
              <a:t>Assembly language, programmers  must know the number </a:t>
            </a:r>
            <a:r>
              <a:rPr lang="en-IN" sz="2400" spc="-5" dirty="0">
                <a:latin typeface="Arial"/>
                <a:cs typeface="Arial"/>
              </a:rPr>
              <a:t>of registers and </a:t>
            </a:r>
            <a:r>
              <a:rPr lang="en-IN" sz="2400" dirty="0">
                <a:latin typeface="Arial"/>
                <a:cs typeface="Arial"/>
              </a:rPr>
              <a:t>their</a:t>
            </a:r>
            <a:r>
              <a:rPr lang="en-IN" sz="2400" spc="-10" dirty="0">
                <a:latin typeface="Arial"/>
                <a:cs typeface="Arial"/>
              </a:rPr>
              <a:t> size.</a:t>
            </a:r>
            <a:endParaRPr lang="en-IN" sz="2400" dirty="0">
              <a:latin typeface="Arial"/>
              <a:cs typeface="Arial"/>
            </a:endParaRPr>
          </a:p>
          <a:p>
            <a:pPr marL="840740" lvl="2" indent="-157480">
              <a:spcBef>
                <a:spcPts val="360"/>
              </a:spcBef>
              <a:tabLst>
                <a:tab pos="841375" algn="l"/>
              </a:tabLst>
            </a:pPr>
            <a:r>
              <a:rPr lang="en-IN" sz="2000" dirty="0">
                <a:latin typeface="Arial"/>
                <a:cs typeface="Arial"/>
              </a:rPr>
              <a:t>As </a:t>
            </a:r>
            <a:r>
              <a:rPr lang="en-IN" sz="2000" spc="-5" dirty="0">
                <a:latin typeface="Arial"/>
                <a:cs typeface="Arial"/>
              </a:rPr>
              <a:t>well </a:t>
            </a:r>
            <a:r>
              <a:rPr lang="en-IN" sz="2000" dirty="0">
                <a:latin typeface="Arial"/>
                <a:cs typeface="Arial"/>
              </a:rPr>
              <a:t>as other </a:t>
            </a:r>
            <a:r>
              <a:rPr lang="en-IN" sz="2000" spc="-5" dirty="0">
                <a:latin typeface="Arial"/>
                <a:cs typeface="Arial"/>
              </a:rPr>
              <a:t>details </a:t>
            </a:r>
            <a:r>
              <a:rPr lang="en-IN" sz="2000" dirty="0">
                <a:latin typeface="Arial"/>
                <a:cs typeface="Arial"/>
              </a:rPr>
              <a:t>of the</a:t>
            </a:r>
            <a:r>
              <a:rPr lang="en-IN" sz="2000" spc="-65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CPU.</a:t>
            </a:r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assembly </a:t>
            </a:r>
            <a:r>
              <a:rPr lang="en-IN" b="1" spc="10" dirty="0">
                <a:latin typeface="Courier New"/>
                <a:cs typeface="Courier New"/>
              </a:rPr>
              <a:t>language</a:t>
            </a:r>
            <a:r>
              <a:rPr lang="en-IN" b="1" spc="-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14287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An </a:t>
            </a:r>
            <a:r>
              <a:rPr lang="en-IN" sz="2400" spc="10" dirty="0">
                <a:latin typeface="Arial"/>
                <a:cs typeface="Arial"/>
              </a:rPr>
              <a:t>Assembly </a:t>
            </a:r>
            <a:r>
              <a:rPr lang="en-IN" sz="2400" spc="15" dirty="0">
                <a:latin typeface="Arial"/>
                <a:cs typeface="Arial"/>
              </a:rPr>
              <a:t>language program </a:t>
            </a:r>
            <a:r>
              <a:rPr lang="en-IN" sz="2400" spc="10" dirty="0">
                <a:latin typeface="Arial"/>
                <a:cs typeface="Arial"/>
              </a:rPr>
              <a:t>consists of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series  </a:t>
            </a:r>
            <a:r>
              <a:rPr lang="en-IN" sz="2400" spc="15" dirty="0">
                <a:latin typeface="Arial"/>
                <a:cs typeface="Arial"/>
              </a:rPr>
              <a:t>of </a:t>
            </a:r>
            <a:r>
              <a:rPr lang="en-IN" sz="2400" spc="10" dirty="0">
                <a:latin typeface="Arial"/>
                <a:cs typeface="Arial"/>
              </a:rPr>
              <a:t>lines </a:t>
            </a:r>
            <a:r>
              <a:rPr lang="en-IN" sz="2400" spc="5" dirty="0">
                <a:latin typeface="Arial"/>
                <a:cs typeface="Arial"/>
              </a:rPr>
              <a:t>of </a:t>
            </a:r>
            <a:r>
              <a:rPr lang="en-IN" sz="2400" spc="15" dirty="0">
                <a:latin typeface="Arial"/>
                <a:cs typeface="Arial"/>
              </a:rPr>
              <a:t>Assembly language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instructions.</a:t>
            </a:r>
            <a:endParaRPr lang="en-IN" sz="2400" dirty="0">
              <a:latin typeface="Arial"/>
              <a:cs typeface="Arial"/>
            </a:endParaRPr>
          </a:p>
          <a:p>
            <a:pPr marL="289560" marR="662940" indent="-237490">
              <a:lnSpc>
                <a:spcPct val="101699"/>
              </a:lnSpc>
              <a:spcBef>
                <a:spcPts val="459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An </a:t>
            </a:r>
            <a:r>
              <a:rPr lang="en-IN" sz="2400" spc="10" dirty="0">
                <a:latin typeface="Arial"/>
                <a:cs typeface="Arial"/>
              </a:rPr>
              <a:t>Assembly </a:t>
            </a:r>
            <a:r>
              <a:rPr lang="en-IN" sz="2400" spc="15" dirty="0">
                <a:latin typeface="Arial"/>
                <a:cs typeface="Arial"/>
              </a:rPr>
              <a:t>language </a:t>
            </a:r>
            <a:r>
              <a:rPr lang="en-IN" sz="2400" spc="10" dirty="0">
                <a:latin typeface="Arial"/>
                <a:cs typeface="Arial"/>
              </a:rPr>
              <a:t>instruction consists </a:t>
            </a:r>
            <a:r>
              <a:rPr lang="en-IN" sz="2400" spc="5" dirty="0">
                <a:latin typeface="Arial"/>
                <a:cs typeface="Arial"/>
              </a:rPr>
              <a:t>of </a:t>
            </a:r>
            <a:r>
              <a:rPr lang="en-IN" sz="2400" spc="20" dirty="0">
                <a:latin typeface="Arial"/>
                <a:cs typeface="Arial"/>
              </a:rPr>
              <a:t>a  mnemonic, </a:t>
            </a:r>
            <a:r>
              <a:rPr lang="en-IN" sz="2400" spc="10" dirty="0">
                <a:latin typeface="Arial"/>
                <a:cs typeface="Arial"/>
              </a:rPr>
              <a:t>optionally followed </a:t>
            </a:r>
            <a:r>
              <a:rPr lang="en-IN" sz="2400" spc="25" dirty="0">
                <a:latin typeface="Arial"/>
                <a:cs typeface="Arial"/>
              </a:rPr>
              <a:t>by </a:t>
            </a:r>
            <a:r>
              <a:rPr lang="en-IN" sz="2400" spc="20" dirty="0">
                <a:latin typeface="Arial"/>
                <a:cs typeface="Arial"/>
              </a:rPr>
              <a:t>one </a:t>
            </a:r>
            <a:r>
              <a:rPr lang="en-IN" sz="2400" spc="15" dirty="0">
                <a:latin typeface="Arial"/>
                <a:cs typeface="Arial"/>
              </a:rPr>
              <a:t>or </a:t>
            </a:r>
            <a:r>
              <a:rPr lang="en-IN" sz="2400" spc="5" dirty="0">
                <a:latin typeface="Arial"/>
                <a:cs typeface="Arial"/>
              </a:rPr>
              <a:t>two  </a:t>
            </a:r>
            <a:r>
              <a:rPr lang="en-IN" sz="2400" i="1" spc="15" dirty="0">
                <a:latin typeface="Arial"/>
                <a:cs typeface="Arial"/>
              </a:rPr>
              <a:t>operands</a:t>
            </a:r>
            <a:r>
              <a:rPr lang="en-IN" sz="2400" spc="15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spc="5" dirty="0">
                <a:latin typeface="Arial"/>
                <a:cs typeface="Arial"/>
              </a:rPr>
              <a:t>Operands </a:t>
            </a:r>
            <a:r>
              <a:rPr lang="en-IN" sz="2400" dirty="0">
                <a:latin typeface="Arial"/>
                <a:cs typeface="Arial"/>
              </a:rPr>
              <a:t>are </a:t>
            </a:r>
            <a:r>
              <a:rPr lang="en-IN" sz="2400" spc="5" dirty="0">
                <a:latin typeface="Arial"/>
                <a:cs typeface="Arial"/>
              </a:rPr>
              <a:t>the </a:t>
            </a:r>
            <a:r>
              <a:rPr lang="en-IN" sz="2400" dirty="0">
                <a:latin typeface="Arial"/>
                <a:cs typeface="Arial"/>
              </a:rPr>
              <a:t>data items being</a:t>
            </a:r>
            <a:r>
              <a:rPr lang="en-IN" sz="2400" spc="-8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manipulated.</a:t>
            </a:r>
          </a:p>
          <a:p>
            <a:pPr marL="565150" marR="1083945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Mnemonics are commands to the CPU,</a:t>
            </a:r>
            <a:r>
              <a:rPr lang="en-IN" sz="2400" spc="-35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telling</a:t>
            </a:r>
            <a:r>
              <a:rPr lang="en-IN" sz="2400" spc="-1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it  </a:t>
            </a:r>
            <a:r>
              <a:rPr lang="en-IN" sz="2400" spc="-5" dirty="0">
                <a:latin typeface="Arial"/>
                <a:cs typeface="Arial"/>
              </a:rPr>
              <a:t>what </a:t>
            </a:r>
            <a:r>
              <a:rPr lang="en-IN" sz="2400" dirty="0">
                <a:latin typeface="Arial"/>
                <a:cs typeface="Arial"/>
              </a:rPr>
              <a:t>to </a:t>
            </a:r>
            <a:r>
              <a:rPr lang="en-IN" sz="2400" spc="-5" dirty="0">
                <a:latin typeface="Arial"/>
                <a:cs typeface="Arial"/>
              </a:rPr>
              <a:t>do with </a:t>
            </a:r>
            <a:r>
              <a:rPr lang="en-IN" sz="2400" dirty="0">
                <a:latin typeface="Arial"/>
                <a:cs typeface="Arial"/>
              </a:rPr>
              <a:t>those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items.</a:t>
            </a:r>
          </a:p>
          <a:p>
            <a:pPr marL="289560" indent="-237490">
              <a:spcBef>
                <a:spcPts val="495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Two </a:t>
            </a:r>
            <a:r>
              <a:rPr lang="en-IN" sz="2400" spc="10" dirty="0">
                <a:latin typeface="Arial"/>
                <a:cs typeface="Arial"/>
              </a:rPr>
              <a:t>widely </a:t>
            </a:r>
            <a:r>
              <a:rPr lang="en-IN" sz="2400" spc="20" dirty="0">
                <a:latin typeface="Arial"/>
                <a:cs typeface="Arial"/>
              </a:rPr>
              <a:t>used </a:t>
            </a:r>
            <a:r>
              <a:rPr lang="en-IN" sz="2400" spc="10" dirty="0">
                <a:latin typeface="Arial"/>
                <a:cs typeface="Arial"/>
              </a:rPr>
              <a:t>instructions </a:t>
            </a:r>
            <a:r>
              <a:rPr lang="en-IN" sz="2400" spc="15" dirty="0">
                <a:latin typeface="Arial"/>
                <a:cs typeface="Arial"/>
              </a:rPr>
              <a:t>are </a:t>
            </a:r>
            <a:r>
              <a:rPr lang="en-IN" sz="2400" b="1" i="1" spc="15" dirty="0">
                <a:solidFill>
                  <a:srgbClr val="FF0000"/>
                </a:solidFill>
                <a:latin typeface="Arial"/>
                <a:cs typeface="Arial"/>
              </a:rPr>
              <a:t>move </a:t>
            </a:r>
            <a:r>
              <a:rPr lang="en-IN" sz="2400" b="1" spc="25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r>
              <a:rPr lang="en-IN" sz="24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400" b="1" i="1" spc="10" dirty="0">
                <a:solidFill>
                  <a:srgbClr val="FF0000"/>
                </a:solidFill>
                <a:latin typeface="Arial"/>
                <a:cs typeface="Arial"/>
              </a:rPr>
              <a:t>add.</a:t>
            </a:r>
            <a:endParaRPr lang="en-IN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1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</a:t>
            </a:r>
            <a:r>
              <a:rPr lang="en-US" dirty="0" smtClean="0"/>
              <a:t> instruction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8384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The MOV instruction copies data from one  location to another, using this format:</a:t>
            </a:r>
          </a:p>
          <a:p>
            <a:pPr marL="289560" indent="-237490">
              <a:lnSpc>
                <a:spcPct val="101699"/>
              </a:lnSpc>
              <a:spcBef>
                <a:spcPts val="10"/>
              </a:spcBef>
              <a:tabLst>
                <a:tab pos="289560" algn="l"/>
                <a:tab pos="290195" algn="l"/>
              </a:tabLst>
            </a:pPr>
            <a:endParaRPr lang="en-IN" sz="2400" spc="20" dirty="0">
              <a:latin typeface="Arial"/>
              <a:cs typeface="Arial"/>
            </a:endParaRPr>
          </a:p>
          <a:p>
            <a:pPr marL="289560" marR="569595" indent="-237490">
              <a:lnSpc>
                <a:spcPct val="101699"/>
              </a:lnSpc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This instruction tells the CPU to move (in reality,  copy) the source operand to the destination  operand.</a:t>
            </a:r>
          </a:p>
          <a:p>
            <a:pPr marL="689610" marR="516255" lvl="2" indent="-237490">
              <a:lnSpc>
                <a:spcPct val="101699"/>
              </a:lnSpc>
              <a:spcBef>
                <a:spcPts val="400"/>
              </a:spcBef>
              <a:tabLst>
                <a:tab pos="289560" algn="l"/>
                <a:tab pos="290195" algn="l"/>
              </a:tabLst>
            </a:pPr>
            <a:r>
              <a:rPr lang="en-IN" sz="2000" spc="20" dirty="0">
                <a:latin typeface="Arial"/>
                <a:cs typeface="Arial"/>
              </a:rPr>
              <a:t>For example, the instruction "MOV DX,CX" copies the  contents of register CX to register DX.</a:t>
            </a:r>
          </a:p>
          <a:p>
            <a:pPr marL="689610" marR="520700" lvl="2" indent="-237490">
              <a:lnSpc>
                <a:spcPct val="101699"/>
              </a:lnSpc>
              <a:spcBef>
                <a:spcPts val="414"/>
              </a:spcBef>
              <a:tabLst>
                <a:tab pos="289560" algn="l"/>
                <a:tab pos="290195" algn="l"/>
              </a:tabLst>
            </a:pPr>
            <a:r>
              <a:rPr lang="en-IN" sz="2000" spc="20" dirty="0">
                <a:latin typeface="Arial"/>
                <a:cs typeface="Arial"/>
              </a:rPr>
              <a:t>After this instruction is executed, register DX will have  the same value as register CX.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object 14"/>
          <p:cNvSpPr/>
          <p:nvPr/>
        </p:nvSpPr>
        <p:spPr>
          <a:xfrm>
            <a:off x="1002684" y="2492896"/>
            <a:ext cx="5572307" cy="288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5645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This </a:t>
            </a:r>
            <a:r>
              <a:rPr lang="en-IN" spc="20" dirty="0">
                <a:latin typeface="Arial"/>
                <a:cs typeface="Arial"/>
              </a:rPr>
              <a:t>program </a:t>
            </a:r>
            <a:r>
              <a:rPr lang="en-IN" spc="5" dirty="0">
                <a:latin typeface="Arial"/>
                <a:cs typeface="Arial"/>
              </a:rPr>
              <a:t>first </a:t>
            </a:r>
            <a:r>
              <a:rPr lang="en-IN" spc="10" dirty="0">
                <a:latin typeface="Arial"/>
                <a:cs typeface="Arial"/>
              </a:rPr>
              <a:t>loads </a:t>
            </a:r>
            <a:r>
              <a:rPr lang="en-IN" spc="20" dirty="0">
                <a:latin typeface="Arial"/>
                <a:cs typeface="Arial"/>
              </a:rPr>
              <a:t>CL </a:t>
            </a:r>
            <a:r>
              <a:rPr lang="en-IN" spc="5" dirty="0">
                <a:latin typeface="Arial"/>
                <a:cs typeface="Arial"/>
              </a:rPr>
              <a:t>with </a:t>
            </a:r>
            <a:r>
              <a:rPr lang="en-IN" spc="10" dirty="0">
                <a:latin typeface="Arial"/>
                <a:cs typeface="Arial"/>
              </a:rPr>
              <a:t>value</a:t>
            </a:r>
            <a:r>
              <a:rPr lang="en-IN" spc="35" dirty="0">
                <a:latin typeface="Arial"/>
                <a:cs typeface="Arial"/>
              </a:rPr>
              <a:t> </a:t>
            </a:r>
            <a:r>
              <a:rPr lang="en-IN" spc="20" dirty="0">
                <a:latin typeface="Arial"/>
                <a:cs typeface="Arial"/>
              </a:rPr>
              <a:t>55H,</a:t>
            </a:r>
            <a:r>
              <a:rPr lang="en-IN" spc="-5" dirty="0">
                <a:latin typeface="Arial"/>
                <a:cs typeface="Arial"/>
              </a:rPr>
              <a:t> </a:t>
            </a:r>
            <a:r>
              <a:rPr lang="en-IN" spc="15" dirty="0">
                <a:latin typeface="Arial"/>
                <a:cs typeface="Arial"/>
              </a:rPr>
              <a:t>then </a:t>
            </a:r>
            <a:r>
              <a:rPr lang="en-IN" spc="10" dirty="0">
                <a:latin typeface="Arial"/>
                <a:cs typeface="Arial"/>
              </a:rPr>
              <a:t> </a:t>
            </a:r>
            <a:r>
              <a:rPr lang="en-IN" spc="15" dirty="0">
                <a:latin typeface="Arial"/>
                <a:cs typeface="Arial"/>
              </a:rPr>
              <a:t>moves </a:t>
            </a:r>
            <a:r>
              <a:rPr lang="en-IN" spc="5" dirty="0">
                <a:latin typeface="Arial"/>
                <a:cs typeface="Arial"/>
              </a:rPr>
              <a:t>this </a:t>
            </a:r>
            <a:r>
              <a:rPr lang="en-IN" spc="10" dirty="0">
                <a:latin typeface="Arial"/>
                <a:cs typeface="Arial"/>
              </a:rPr>
              <a:t>value </a:t>
            </a:r>
            <a:r>
              <a:rPr lang="en-IN" spc="15" dirty="0">
                <a:latin typeface="Arial"/>
                <a:cs typeface="Arial"/>
              </a:rPr>
              <a:t>around to </a:t>
            </a:r>
            <a:r>
              <a:rPr lang="en-IN" spc="10" dirty="0">
                <a:latin typeface="Arial"/>
                <a:cs typeface="Arial"/>
              </a:rPr>
              <a:t>various registers  inside the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10" dirty="0" smtClean="0">
                <a:latin typeface="Arial"/>
                <a:cs typeface="Arial"/>
              </a:rPr>
              <a:t>CPU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1187624" y="3356992"/>
            <a:ext cx="6552728" cy="2016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7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The </a:t>
            </a:r>
            <a:r>
              <a:rPr lang="en-IN" spc="20" dirty="0">
                <a:latin typeface="Arial"/>
                <a:cs typeface="Arial"/>
              </a:rPr>
              <a:t>use </a:t>
            </a:r>
            <a:r>
              <a:rPr lang="en-IN" spc="5" dirty="0">
                <a:latin typeface="Arial"/>
                <a:cs typeface="Arial"/>
              </a:rPr>
              <a:t>of </a:t>
            </a:r>
            <a:r>
              <a:rPr lang="en-IN" spc="15" dirty="0">
                <a:latin typeface="Arial"/>
                <a:cs typeface="Arial"/>
              </a:rPr>
              <a:t>16-bit </a:t>
            </a:r>
            <a:r>
              <a:rPr lang="en-IN" spc="10" dirty="0">
                <a:latin typeface="Arial"/>
                <a:cs typeface="Arial"/>
              </a:rPr>
              <a:t>registers </a:t>
            </a:r>
            <a:r>
              <a:rPr lang="en-IN" dirty="0">
                <a:latin typeface="Arial"/>
                <a:cs typeface="Arial"/>
              </a:rPr>
              <a:t>is </a:t>
            </a:r>
            <a:r>
              <a:rPr lang="en-IN" spc="15" dirty="0">
                <a:latin typeface="Arial"/>
                <a:cs typeface="Arial"/>
              </a:rPr>
              <a:t>shown</a:t>
            </a:r>
            <a:r>
              <a:rPr lang="en-IN" spc="20" dirty="0">
                <a:latin typeface="Arial"/>
                <a:cs typeface="Arial"/>
              </a:rPr>
              <a:t> </a:t>
            </a:r>
            <a:r>
              <a:rPr lang="en-IN" spc="15" dirty="0">
                <a:latin typeface="Arial"/>
                <a:cs typeface="Arial"/>
              </a:rPr>
              <a:t>here: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1331640" y="2348880"/>
            <a:ext cx="6768752" cy="2808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9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1209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In </a:t>
            </a:r>
            <a:r>
              <a:rPr lang="en-IN" sz="2400" spc="10" dirty="0">
                <a:latin typeface="Arial"/>
                <a:cs typeface="Arial"/>
              </a:rPr>
              <a:t>the </a:t>
            </a:r>
            <a:r>
              <a:rPr lang="en-IN" sz="2400" spc="15" dirty="0">
                <a:latin typeface="Arial"/>
                <a:cs typeface="Arial"/>
              </a:rPr>
              <a:t>8086 CPU, </a:t>
            </a:r>
            <a:r>
              <a:rPr lang="en-IN" sz="2400" spc="10" dirty="0">
                <a:latin typeface="Arial"/>
                <a:cs typeface="Arial"/>
              </a:rPr>
              <a:t>data </a:t>
            </a:r>
            <a:r>
              <a:rPr lang="en-IN" sz="2400" spc="15" dirty="0">
                <a:latin typeface="Arial"/>
                <a:cs typeface="Arial"/>
              </a:rPr>
              <a:t>can be </a:t>
            </a:r>
            <a:r>
              <a:rPr lang="en-IN" sz="2400" spc="10" dirty="0">
                <a:latin typeface="Arial"/>
                <a:cs typeface="Arial"/>
              </a:rPr>
              <a:t>moved </a:t>
            </a:r>
            <a:r>
              <a:rPr lang="en-IN" sz="2400" spc="15" dirty="0">
                <a:latin typeface="Arial"/>
                <a:cs typeface="Arial"/>
              </a:rPr>
              <a:t>among </a:t>
            </a:r>
            <a:r>
              <a:rPr lang="en-IN" sz="2400" spc="5" dirty="0">
                <a:latin typeface="Arial"/>
                <a:cs typeface="Arial"/>
              </a:rPr>
              <a:t>all </a:t>
            </a:r>
            <a:r>
              <a:rPr lang="en-IN" sz="2400" spc="10" dirty="0">
                <a:latin typeface="Arial"/>
                <a:cs typeface="Arial"/>
              </a:rPr>
              <a:t>the  registers, as </a:t>
            </a:r>
            <a:r>
              <a:rPr lang="en-IN" sz="2400" spc="15" dirty="0">
                <a:latin typeface="Arial"/>
                <a:cs typeface="Arial"/>
              </a:rPr>
              <a:t>long </a:t>
            </a:r>
            <a:r>
              <a:rPr lang="en-IN" sz="2400" spc="20" dirty="0">
                <a:latin typeface="Arial"/>
                <a:cs typeface="Arial"/>
              </a:rPr>
              <a:t>as </a:t>
            </a:r>
            <a:r>
              <a:rPr lang="en-IN" sz="2400" spc="15" dirty="0">
                <a:latin typeface="Arial"/>
                <a:cs typeface="Arial"/>
              </a:rPr>
              <a:t>the source </a:t>
            </a:r>
            <a:r>
              <a:rPr lang="en-IN" sz="2400" spc="20" dirty="0">
                <a:latin typeface="Arial"/>
                <a:cs typeface="Arial"/>
              </a:rPr>
              <a:t>and </a:t>
            </a:r>
            <a:r>
              <a:rPr lang="en-IN" sz="2400" spc="10" dirty="0">
                <a:latin typeface="Arial"/>
                <a:cs typeface="Arial"/>
              </a:rPr>
              <a:t>destination  registers </a:t>
            </a:r>
            <a:r>
              <a:rPr lang="en-IN" sz="2400" spc="15" dirty="0">
                <a:latin typeface="Arial"/>
                <a:cs typeface="Arial"/>
              </a:rPr>
              <a:t>match </a:t>
            </a:r>
            <a:r>
              <a:rPr lang="en-IN" sz="2400" spc="10" dirty="0">
                <a:latin typeface="Arial"/>
                <a:cs typeface="Arial"/>
              </a:rPr>
              <a:t>in size (</a:t>
            </a:r>
            <a:r>
              <a:rPr lang="en-IN" sz="2400" i="1" spc="10" dirty="0">
                <a:latin typeface="Arial"/>
                <a:cs typeface="Arial"/>
              </a:rPr>
              <a:t>Except </a:t>
            </a:r>
            <a:r>
              <a:rPr lang="en-IN" sz="2400" spc="15" dirty="0">
                <a:latin typeface="Arial"/>
                <a:cs typeface="Arial"/>
              </a:rPr>
              <a:t>the flag</a:t>
            </a:r>
            <a:r>
              <a:rPr lang="en-IN" sz="2400" spc="-55" dirty="0">
                <a:latin typeface="Arial"/>
                <a:cs typeface="Arial"/>
              </a:rPr>
              <a:t> </a:t>
            </a:r>
            <a:r>
              <a:rPr lang="en-IN" sz="2400" spc="15" dirty="0">
                <a:latin typeface="Arial"/>
                <a:cs typeface="Arial"/>
              </a:rPr>
              <a:t>register.)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There is no such instruction as </a:t>
            </a:r>
            <a:r>
              <a:rPr lang="en-IN" sz="2000" spc="-5" dirty="0">
                <a:latin typeface="Arial"/>
                <a:cs typeface="Arial"/>
              </a:rPr>
              <a:t>"</a:t>
            </a:r>
            <a:r>
              <a:rPr lang="en-IN" sz="2000" b="1" spc="-5" dirty="0">
                <a:latin typeface="Courier New"/>
                <a:cs typeface="Courier New"/>
              </a:rPr>
              <a:t>MOV</a:t>
            </a:r>
            <a:r>
              <a:rPr lang="en-IN" sz="2000" b="1" spc="-40" dirty="0">
                <a:latin typeface="Courier New"/>
                <a:cs typeface="Courier New"/>
              </a:rPr>
              <a:t> </a:t>
            </a:r>
            <a:r>
              <a:rPr lang="en-IN" sz="2000" b="1" spc="-5" dirty="0">
                <a:latin typeface="Courier New"/>
                <a:cs typeface="Courier New"/>
              </a:rPr>
              <a:t>FR,AX</a:t>
            </a:r>
            <a:r>
              <a:rPr lang="en-IN" sz="2000" spc="-5" dirty="0">
                <a:latin typeface="Arial"/>
                <a:cs typeface="Arial"/>
              </a:rPr>
              <a:t>“.</a:t>
            </a:r>
            <a:endParaRPr lang="en-IN" sz="2000" dirty="0">
              <a:latin typeface="Arial"/>
              <a:cs typeface="Arial"/>
            </a:endParaRP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Code such as </a:t>
            </a:r>
            <a:r>
              <a:rPr lang="en-IN" sz="2400" spc="10" dirty="0">
                <a:latin typeface="Arial"/>
                <a:cs typeface="Arial"/>
              </a:rPr>
              <a:t>"</a:t>
            </a:r>
            <a:r>
              <a:rPr lang="en-IN" sz="2400" b="1" spc="10" dirty="0">
                <a:latin typeface="Courier New"/>
                <a:cs typeface="Courier New"/>
              </a:rPr>
              <a:t>MOV</a:t>
            </a:r>
            <a:r>
              <a:rPr lang="en-IN" sz="2400" b="1" spc="10" dirty="0">
                <a:solidFill>
                  <a:srgbClr val="FF0000"/>
                </a:solidFill>
                <a:latin typeface="Courier New"/>
                <a:cs typeface="Courier New"/>
              </a:rPr>
              <a:t> AL</a:t>
            </a:r>
            <a:r>
              <a:rPr lang="en-IN" sz="2400" b="1" spc="10" dirty="0">
                <a:latin typeface="Courier New"/>
                <a:cs typeface="Courier New"/>
              </a:rPr>
              <a:t>,</a:t>
            </a:r>
            <a:r>
              <a:rPr lang="en-IN" sz="2400" b="1" spc="10" dirty="0">
                <a:solidFill>
                  <a:srgbClr val="0000FF"/>
                </a:solidFill>
                <a:latin typeface="Courier New"/>
                <a:cs typeface="Courier New"/>
              </a:rPr>
              <a:t>DX</a:t>
            </a:r>
            <a:r>
              <a:rPr lang="en-IN" sz="2400" spc="10" dirty="0">
                <a:latin typeface="Arial"/>
                <a:cs typeface="Arial"/>
              </a:rPr>
              <a:t>" </a:t>
            </a:r>
            <a:r>
              <a:rPr lang="en-IN" sz="2400" spc="5" dirty="0">
                <a:latin typeface="Arial"/>
                <a:cs typeface="Arial"/>
              </a:rPr>
              <a:t>will </a:t>
            </a:r>
            <a:r>
              <a:rPr lang="en-IN" sz="2400" spc="15" dirty="0">
                <a:latin typeface="Arial"/>
                <a:cs typeface="Arial"/>
              </a:rPr>
              <a:t>cause </a:t>
            </a:r>
            <a:r>
              <a:rPr lang="en-IN" sz="2400" spc="20" dirty="0">
                <a:latin typeface="Arial"/>
                <a:cs typeface="Arial"/>
              </a:rPr>
              <a:t>an</a:t>
            </a:r>
            <a:r>
              <a:rPr lang="en-IN" sz="2400" spc="-4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error.</a:t>
            </a:r>
            <a:endParaRPr lang="en-IN" sz="2400" dirty="0">
              <a:latin typeface="Arial"/>
              <a:cs typeface="Arial"/>
            </a:endParaRPr>
          </a:p>
          <a:p>
            <a:pPr marL="565150" marR="90551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One </a:t>
            </a:r>
            <a:r>
              <a:rPr lang="en-IN" sz="2000" spc="-5" dirty="0">
                <a:latin typeface="Arial"/>
                <a:cs typeface="Arial"/>
              </a:rPr>
              <a:t>cannot move the </a:t>
            </a:r>
            <a:r>
              <a:rPr lang="en-IN" sz="2000" dirty="0">
                <a:latin typeface="Arial"/>
                <a:cs typeface="Arial"/>
              </a:rPr>
              <a:t>contents </a:t>
            </a:r>
            <a:r>
              <a:rPr lang="en-IN" sz="2000" spc="-5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a </a:t>
            </a:r>
            <a:r>
              <a:rPr lang="en-IN" sz="2000" spc="-5" dirty="0">
                <a:latin typeface="Arial"/>
                <a:cs typeface="Arial"/>
              </a:rPr>
              <a:t>16-bit register  </a:t>
            </a:r>
            <a:r>
              <a:rPr lang="en-IN" sz="2000" dirty="0">
                <a:latin typeface="Arial"/>
                <a:cs typeface="Arial"/>
              </a:rPr>
              <a:t>into an </a:t>
            </a:r>
            <a:r>
              <a:rPr lang="en-IN" sz="2000" spc="-5" dirty="0">
                <a:latin typeface="Arial"/>
                <a:cs typeface="Arial"/>
              </a:rPr>
              <a:t>8-bit</a:t>
            </a:r>
            <a:r>
              <a:rPr lang="en-IN" sz="2000" spc="10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register.</a:t>
            </a:r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1043608" y="4259940"/>
            <a:ext cx="5834879" cy="91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2"/>
          <p:cNvSpPr/>
          <p:nvPr/>
        </p:nvSpPr>
        <p:spPr>
          <a:xfrm>
            <a:off x="2051720" y="5373216"/>
            <a:ext cx="4248472" cy="28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Using the </a:t>
            </a:r>
            <a:r>
              <a:rPr lang="en-IN" spc="20" dirty="0">
                <a:latin typeface="Arial"/>
                <a:cs typeface="Arial"/>
              </a:rPr>
              <a:t>MOV </a:t>
            </a:r>
            <a:r>
              <a:rPr lang="en-IN" spc="10" dirty="0">
                <a:latin typeface="Arial"/>
                <a:cs typeface="Arial"/>
              </a:rPr>
              <a:t>instruction, data </a:t>
            </a:r>
            <a:r>
              <a:rPr lang="en-IN" spc="20" dirty="0">
                <a:latin typeface="Arial"/>
                <a:cs typeface="Arial"/>
              </a:rPr>
              <a:t>can </a:t>
            </a:r>
            <a:r>
              <a:rPr lang="en-IN" spc="10" dirty="0">
                <a:latin typeface="Arial"/>
                <a:cs typeface="Arial"/>
              </a:rPr>
              <a:t>be</a:t>
            </a:r>
            <a:r>
              <a:rPr lang="en-IN" spc="-55" dirty="0">
                <a:latin typeface="Arial"/>
                <a:cs typeface="Arial"/>
              </a:rPr>
              <a:t> </a:t>
            </a:r>
            <a:r>
              <a:rPr lang="en-IN" spc="10" dirty="0">
                <a:latin typeface="Arial"/>
                <a:cs typeface="Arial"/>
              </a:rPr>
              <a:t>moved  </a:t>
            </a:r>
            <a:r>
              <a:rPr lang="en-IN" spc="15" dirty="0">
                <a:latin typeface="Arial"/>
                <a:cs typeface="Arial"/>
              </a:rPr>
              <a:t>directly into </a:t>
            </a:r>
            <a:r>
              <a:rPr lang="en-IN" spc="15" dirty="0" err="1">
                <a:latin typeface="Arial"/>
                <a:cs typeface="Arial"/>
              </a:rPr>
              <a:t>nonsegment</a:t>
            </a:r>
            <a:r>
              <a:rPr lang="en-IN" spc="15" dirty="0">
                <a:latin typeface="Arial"/>
                <a:cs typeface="Arial"/>
              </a:rPr>
              <a:t> registers</a:t>
            </a:r>
            <a:r>
              <a:rPr lang="en-IN" spc="-40" dirty="0">
                <a:latin typeface="Arial"/>
                <a:cs typeface="Arial"/>
              </a:rPr>
              <a:t> </a:t>
            </a:r>
            <a:r>
              <a:rPr lang="en-IN" spc="10" dirty="0">
                <a:latin typeface="Arial"/>
                <a:cs typeface="Arial"/>
              </a:rPr>
              <a:t>only.</a:t>
            </a:r>
            <a:endParaRPr lang="en-IN" dirty="0">
              <a:latin typeface="Arial"/>
              <a:cs typeface="Arial"/>
            </a:endParaRPr>
          </a:p>
          <a:p>
            <a:pPr lvl="2"/>
            <a:r>
              <a:rPr lang="en-IN" spc="5" dirty="0">
                <a:latin typeface="Arial"/>
                <a:cs typeface="Arial"/>
              </a:rPr>
              <a:t>The </a:t>
            </a:r>
            <a:r>
              <a:rPr lang="en-IN" dirty="0">
                <a:latin typeface="Arial"/>
                <a:cs typeface="Arial"/>
              </a:rPr>
              <a:t>following demonstrates legal &amp; illegal</a:t>
            </a:r>
            <a:r>
              <a:rPr lang="en-IN" spc="-310" dirty="0">
                <a:latin typeface="Arial"/>
                <a:cs typeface="Arial"/>
              </a:rPr>
              <a:t> </a:t>
            </a:r>
            <a:r>
              <a:rPr lang="en-IN" dirty="0" smtClean="0">
                <a:latin typeface="Arial"/>
                <a:cs typeface="Arial"/>
              </a:rPr>
              <a:t>instructions</a:t>
            </a:r>
          </a:p>
          <a:p>
            <a:pPr lvl="2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object 19"/>
          <p:cNvSpPr/>
          <p:nvPr/>
        </p:nvSpPr>
        <p:spPr>
          <a:xfrm>
            <a:off x="1619672" y="3501008"/>
            <a:ext cx="6120680" cy="237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81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30670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pc="15" dirty="0">
                <a:latin typeface="Arial"/>
                <a:cs typeface="Arial"/>
              </a:rPr>
              <a:t>Values </a:t>
            </a:r>
            <a:r>
              <a:rPr lang="en-IN" i="1" spc="10" dirty="0">
                <a:latin typeface="Arial"/>
                <a:cs typeface="Arial"/>
              </a:rPr>
              <a:t>cannot </a:t>
            </a:r>
            <a:r>
              <a:rPr lang="en-IN" spc="20" dirty="0">
                <a:latin typeface="Arial"/>
                <a:cs typeface="Arial"/>
              </a:rPr>
              <a:t>be </a:t>
            </a:r>
            <a:r>
              <a:rPr lang="en-IN" spc="15" dirty="0">
                <a:latin typeface="Arial"/>
                <a:cs typeface="Arial"/>
              </a:rPr>
              <a:t>loaded directly into </a:t>
            </a:r>
            <a:r>
              <a:rPr lang="en-IN" spc="20" dirty="0">
                <a:latin typeface="Arial"/>
                <a:cs typeface="Arial"/>
              </a:rPr>
              <a:t>any</a:t>
            </a:r>
            <a:r>
              <a:rPr lang="en-IN" spc="-135" dirty="0">
                <a:latin typeface="Arial"/>
                <a:cs typeface="Arial"/>
              </a:rPr>
              <a:t> </a:t>
            </a:r>
            <a:r>
              <a:rPr lang="en-IN" spc="20" dirty="0">
                <a:latin typeface="Arial"/>
                <a:cs typeface="Arial"/>
              </a:rPr>
              <a:t>segment  </a:t>
            </a:r>
            <a:r>
              <a:rPr lang="en-IN" spc="10" dirty="0">
                <a:latin typeface="Arial"/>
                <a:cs typeface="Arial"/>
              </a:rPr>
              <a:t>register </a:t>
            </a:r>
            <a:r>
              <a:rPr lang="en-IN" spc="15" dirty="0">
                <a:latin typeface="Arial"/>
                <a:cs typeface="Arial"/>
              </a:rPr>
              <a:t>(CS, </a:t>
            </a:r>
            <a:r>
              <a:rPr lang="en-IN" spc="10" dirty="0">
                <a:latin typeface="Arial"/>
                <a:cs typeface="Arial"/>
              </a:rPr>
              <a:t>DS, ES, or</a:t>
            </a:r>
            <a:r>
              <a:rPr lang="en-IN" spc="-25" dirty="0">
                <a:latin typeface="Arial"/>
                <a:cs typeface="Arial"/>
              </a:rPr>
              <a:t> </a:t>
            </a:r>
            <a:r>
              <a:rPr lang="en-IN" spc="10" dirty="0">
                <a:latin typeface="Arial"/>
                <a:cs typeface="Arial"/>
              </a:rPr>
              <a:t>SS).</a:t>
            </a:r>
            <a:endParaRPr lang="en-IN" dirty="0">
              <a:latin typeface="Arial"/>
              <a:cs typeface="Arial"/>
            </a:endParaRPr>
          </a:p>
          <a:p>
            <a:pPr marL="565150" marR="319405" indent="-198120">
              <a:lnSpc>
                <a:spcPct val="100000"/>
              </a:lnSpc>
              <a:spcBef>
                <a:spcPts val="420"/>
              </a:spcBef>
            </a:pPr>
            <a:r>
              <a:rPr lang="en-IN" sz="2800" dirty="0">
                <a:latin typeface="Arial"/>
                <a:cs typeface="Arial"/>
              </a:rPr>
              <a:t>– </a:t>
            </a:r>
            <a:r>
              <a:rPr lang="en-IN" sz="2800" spc="5" dirty="0">
                <a:latin typeface="Arial"/>
                <a:cs typeface="Arial"/>
              </a:rPr>
              <a:t>To </a:t>
            </a:r>
            <a:r>
              <a:rPr lang="en-IN" sz="2800" dirty="0">
                <a:latin typeface="Arial"/>
                <a:cs typeface="Arial"/>
              </a:rPr>
              <a:t>load a </a:t>
            </a:r>
            <a:r>
              <a:rPr lang="en-IN" sz="2800" spc="-5" dirty="0">
                <a:latin typeface="Arial"/>
                <a:cs typeface="Arial"/>
              </a:rPr>
              <a:t>value into </a:t>
            </a:r>
            <a:r>
              <a:rPr lang="en-IN" sz="2800" dirty="0">
                <a:latin typeface="Arial"/>
                <a:cs typeface="Arial"/>
              </a:rPr>
              <a:t>a segment </a:t>
            </a:r>
            <a:r>
              <a:rPr lang="en-IN" sz="2800" spc="-5" dirty="0">
                <a:latin typeface="Arial"/>
                <a:cs typeface="Arial"/>
              </a:rPr>
              <a:t>register, </a:t>
            </a:r>
            <a:r>
              <a:rPr lang="en-IN" sz="2800" dirty="0">
                <a:latin typeface="Arial"/>
                <a:cs typeface="Arial"/>
              </a:rPr>
              <a:t>load </a:t>
            </a:r>
            <a:r>
              <a:rPr lang="en-IN" sz="2800" spc="-5" dirty="0">
                <a:latin typeface="Arial"/>
                <a:cs typeface="Arial"/>
              </a:rPr>
              <a:t>it </a:t>
            </a:r>
            <a:r>
              <a:rPr lang="en-IN" sz="2800" dirty="0">
                <a:latin typeface="Arial"/>
                <a:cs typeface="Arial"/>
              </a:rPr>
              <a:t>to a </a:t>
            </a:r>
            <a:r>
              <a:rPr lang="en-IN" sz="2800" spc="-5" dirty="0">
                <a:latin typeface="Arial"/>
                <a:cs typeface="Arial"/>
              </a:rPr>
              <a:t>non-  </a:t>
            </a:r>
            <a:r>
              <a:rPr lang="en-IN" sz="2800" dirty="0">
                <a:latin typeface="Arial"/>
                <a:cs typeface="Arial"/>
              </a:rPr>
              <a:t>segment </a:t>
            </a:r>
            <a:r>
              <a:rPr lang="en-IN" sz="2800" spc="-5" dirty="0">
                <a:latin typeface="Arial"/>
                <a:cs typeface="Arial"/>
              </a:rPr>
              <a:t>register, then move it to the segment</a:t>
            </a:r>
            <a:r>
              <a:rPr lang="en-IN" sz="2800" spc="80" dirty="0">
                <a:latin typeface="Arial"/>
                <a:cs typeface="Arial"/>
              </a:rPr>
              <a:t> </a:t>
            </a:r>
            <a:r>
              <a:rPr lang="en-IN" sz="2800" spc="-5" dirty="0">
                <a:latin typeface="Arial"/>
                <a:cs typeface="Arial"/>
              </a:rPr>
              <a:t>register.</a:t>
            </a:r>
            <a:endParaRPr lang="en-IN" sz="2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1619672" y="4149080"/>
            <a:ext cx="5400600" cy="151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4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 of x86 Family</a:t>
            </a:r>
          </a:p>
          <a:p>
            <a:r>
              <a:rPr lang="en-US" dirty="0" smtClean="0"/>
              <a:t>Inside the 8088/8086,</a:t>
            </a:r>
          </a:p>
          <a:p>
            <a:r>
              <a:rPr lang="en-US" dirty="0" smtClean="0"/>
              <a:t>Introduction to assembly programming</a:t>
            </a:r>
          </a:p>
          <a:p>
            <a:r>
              <a:rPr lang="en-US" dirty="0" smtClean="0"/>
              <a:t>Introduction to program segments</a:t>
            </a:r>
          </a:p>
          <a:p>
            <a:r>
              <a:rPr lang="en-US" dirty="0" smtClean="0"/>
              <a:t>The stack, Flag register</a:t>
            </a:r>
          </a:p>
          <a:p>
            <a:r>
              <a:rPr lang="en-US" dirty="0" smtClean="0"/>
              <a:t>X86 Addressing modes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4889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0" dirty="0">
                <a:latin typeface="Arial"/>
                <a:cs typeface="Arial"/>
              </a:rPr>
              <a:t>If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5" dirty="0">
                <a:latin typeface="Arial"/>
                <a:cs typeface="Arial"/>
              </a:rPr>
              <a:t>value </a:t>
            </a:r>
            <a:r>
              <a:rPr lang="en-IN" sz="2400" spc="10" dirty="0">
                <a:latin typeface="Arial"/>
                <a:cs typeface="Arial"/>
              </a:rPr>
              <a:t>less than </a:t>
            </a:r>
            <a:r>
              <a:rPr lang="en-IN" sz="2400" spc="20" dirty="0">
                <a:latin typeface="Arial"/>
                <a:cs typeface="Arial"/>
              </a:rPr>
              <a:t>FFH </a:t>
            </a:r>
            <a:r>
              <a:rPr lang="en-IN" sz="2400" spc="10" dirty="0">
                <a:latin typeface="Arial"/>
                <a:cs typeface="Arial"/>
              </a:rPr>
              <a:t>is moved into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16-bit  register, </a:t>
            </a:r>
            <a:r>
              <a:rPr lang="en-IN" sz="2400" spc="15" dirty="0">
                <a:latin typeface="Arial"/>
                <a:cs typeface="Arial"/>
              </a:rPr>
              <a:t>the rest </a:t>
            </a:r>
            <a:r>
              <a:rPr lang="en-IN" sz="2400" spc="5" dirty="0">
                <a:latin typeface="Arial"/>
                <a:cs typeface="Arial"/>
              </a:rPr>
              <a:t>of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5" dirty="0">
                <a:latin typeface="Arial"/>
                <a:cs typeface="Arial"/>
              </a:rPr>
              <a:t>bits </a:t>
            </a:r>
            <a:r>
              <a:rPr lang="en-IN" sz="2400" spc="15" dirty="0">
                <a:latin typeface="Arial"/>
                <a:cs typeface="Arial"/>
              </a:rPr>
              <a:t>are </a:t>
            </a:r>
            <a:r>
              <a:rPr lang="en-IN" sz="2400" spc="20" dirty="0">
                <a:latin typeface="Arial"/>
                <a:cs typeface="Arial"/>
              </a:rPr>
              <a:t>assumed </a:t>
            </a:r>
            <a:r>
              <a:rPr lang="en-IN" sz="2400" spc="15" dirty="0">
                <a:latin typeface="Arial"/>
                <a:cs typeface="Arial"/>
              </a:rPr>
              <a:t>to </a:t>
            </a:r>
            <a:r>
              <a:rPr lang="en-IN" sz="2400" spc="20" dirty="0">
                <a:latin typeface="Arial"/>
                <a:cs typeface="Arial"/>
              </a:rPr>
              <a:t>be  </a:t>
            </a:r>
            <a:r>
              <a:rPr lang="en-IN" sz="2400" spc="15" dirty="0">
                <a:latin typeface="Arial"/>
                <a:cs typeface="Arial"/>
              </a:rPr>
              <a:t>zeros.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For example, </a:t>
            </a:r>
            <a:r>
              <a:rPr lang="en-IN" sz="2000" spc="-5" dirty="0">
                <a:latin typeface="Arial"/>
                <a:cs typeface="Arial"/>
              </a:rPr>
              <a:t>in </a:t>
            </a:r>
            <a:r>
              <a:rPr lang="en-IN" sz="2000" dirty="0">
                <a:latin typeface="Arial"/>
                <a:cs typeface="Arial"/>
              </a:rPr>
              <a:t>"</a:t>
            </a:r>
            <a:r>
              <a:rPr lang="en-IN" sz="2000" b="1" dirty="0">
                <a:latin typeface="Courier New"/>
                <a:cs typeface="Courier New"/>
              </a:rPr>
              <a:t>MOV </a:t>
            </a:r>
            <a:r>
              <a:rPr lang="en-IN" sz="2000" b="1" spc="-5" dirty="0">
                <a:latin typeface="Courier New"/>
                <a:cs typeface="Courier New"/>
              </a:rPr>
              <a:t>BX,5</a:t>
            </a:r>
            <a:r>
              <a:rPr lang="en-IN" sz="2000" spc="-5" dirty="0">
                <a:latin typeface="Arial"/>
                <a:cs typeface="Arial"/>
              </a:rPr>
              <a:t>" </a:t>
            </a:r>
            <a:r>
              <a:rPr lang="en-IN" sz="2000" dirty="0">
                <a:latin typeface="Arial"/>
                <a:cs typeface="Arial"/>
              </a:rPr>
              <a:t>the result </a:t>
            </a:r>
            <a:r>
              <a:rPr lang="en-IN" sz="2000" spc="-10" dirty="0">
                <a:latin typeface="Arial"/>
                <a:cs typeface="Arial"/>
              </a:rPr>
              <a:t>will </a:t>
            </a:r>
            <a:r>
              <a:rPr lang="en-IN" sz="2000" spc="5" dirty="0">
                <a:latin typeface="Arial"/>
                <a:cs typeface="Arial"/>
              </a:rPr>
              <a:t>be </a:t>
            </a:r>
            <a:r>
              <a:rPr lang="en-IN" sz="2000" dirty="0">
                <a:latin typeface="Arial"/>
                <a:cs typeface="Arial"/>
              </a:rPr>
              <a:t>BX =</a:t>
            </a:r>
            <a:r>
              <a:rPr lang="en-IN" sz="2000" spc="1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0005.</a:t>
            </a:r>
          </a:p>
          <a:p>
            <a:pPr marL="84074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BH </a:t>
            </a:r>
            <a:r>
              <a:rPr lang="en-IN" sz="1800" dirty="0">
                <a:latin typeface="Arial"/>
                <a:cs typeface="Arial"/>
              </a:rPr>
              <a:t>= 00 </a:t>
            </a:r>
            <a:r>
              <a:rPr lang="en-IN" sz="1800" spc="-5" dirty="0">
                <a:latin typeface="Arial"/>
                <a:cs typeface="Arial"/>
              </a:rPr>
              <a:t>and BL </a:t>
            </a:r>
            <a:r>
              <a:rPr lang="en-IN" sz="1800" dirty="0">
                <a:latin typeface="Arial"/>
                <a:cs typeface="Arial"/>
              </a:rPr>
              <a:t>=</a:t>
            </a:r>
            <a:r>
              <a:rPr lang="en-IN" sz="1800" spc="-40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05.</a:t>
            </a:r>
          </a:p>
          <a:p>
            <a:pPr marL="289560" marR="431800" indent="-237490">
              <a:lnSpc>
                <a:spcPct val="101699"/>
              </a:lnSpc>
              <a:spcBef>
                <a:spcPts val="800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Moving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value </a:t>
            </a:r>
            <a:r>
              <a:rPr lang="en-IN" sz="2400" spc="15" dirty="0">
                <a:latin typeface="Arial"/>
                <a:cs typeface="Arial"/>
              </a:rPr>
              <a:t>that </a:t>
            </a:r>
            <a:r>
              <a:rPr lang="en-IN" sz="2400" spc="10" dirty="0">
                <a:latin typeface="Arial"/>
                <a:cs typeface="Arial"/>
              </a:rPr>
              <a:t>is </a:t>
            </a:r>
            <a:r>
              <a:rPr lang="en-IN" sz="2400" spc="15" dirty="0">
                <a:latin typeface="Arial"/>
                <a:cs typeface="Arial"/>
              </a:rPr>
              <a:t>too large into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register</a:t>
            </a:r>
            <a:r>
              <a:rPr lang="en-IN" sz="2400" spc="-85" dirty="0">
                <a:latin typeface="Arial"/>
                <a:cs typeface="Arial"/>
              </a:rPr>
              <a:t> </a:t>
            </a:r>
            <a:r>
              <a:rPr lang="en-IN" sz="2400" spc="5" dirty="0">
                <a:latin typeface="Arial"/>
                <a:cs typeface="Arial"/>
              </a:rPr>
              <a:t>will  </a:t>
            </a:r>
            <a:r>
              <a:rPr lang="en-IN" sz="2400" spc="20" dirty="0">
                <a:latin typeface="Arial"/>
                <a:cs typeface="Arial"/>
              </a:rPr>
              <a:t>cause an</a:t>
            </a:r>
            <a:r>
              <a:rPr lang="en-IN" sz="2400" spc="-1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error.</a:t>
            </a:r>
            <a:endParaRPr lang="en-IN" sz="2400" dirty="0">
              <a:latin typeface="Arial"/>
              <a:cs typeface="Arial"/>
            </a:endParaRPr>
          </a:p>
          <a:p>
            <a:endParaRPr lang="en-IN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1007926" y="4005064"/>
            <a:ext cx="6156362" cy="1152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58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spc="20" dirty="0">
                <a:latin typeface="Arial"/>
                <a:cs typeface="Arial"/>
              </a:rPr>
              <a:t>ADD </a:t>
            </a:r>
            <a:r>
              <a:rPr lang="en-IN" sz="2800" spc="5" dirty="0">
                <a:latin typeface="Arial"/>
                <a:cs typeface="Arial"/>
              </a:rPr>
              <a:t>instruction </a:t>
            </a:r>
            <a:r>
              <a:rPr lang="en-IN" sz="2800" spc="15" dirty="0">
                <a:latin typeface="Arial"/>
                <a:cs typeface="Arial"/>
              </a:rPr>
              <a:t>has </a:t>
            </a:r>
            <a:r>
              <a:rPr lang="en-IN" sz="2800" spc="10" dirty="0">
                <a:latin typeface="Arial"/>
                <a:cs typeface="Arial"/>
              </a:rPr>
              <a:t>the </a:t>
            </a:r>
            <a:r>
              <a:rPr lang="en-IN" sz="2800" spc="5" dirty="0">
                <a:latin typeface="Arial"/>
                <a:cs typeface="Arial"/>
              </a:rPr>
              <a:t>following</a:t>
            </a:r>
            <a:r>
              <a:rPr lang="en-IN" sz="2800" spc="15" dirty="0">
                <a:latin typeface="Arial"/>
                <a:cs typeface="Arial"/>
              </a:rPr>
              <a:t> </a:t>
            </a:r>
            <a:r>
              <a:rPr lang="en-IN" sz="2800" spc="10" dirty="0">
                <a:latin typeface="Arial"/>
                <a:cs typeface="Arial"/>
              </a:rPr>
              <a:t>format:</a:t>
            </a:r>
            <a:endParaRPr lang="en-IN" sz="2800" dirty="0">
              <a:latin typeface="Arial"/>
              <a:cs typeface="Arial"/>
            </a:endParaRPr>
          </a:p>
          <a:p>
            <a:endParaRPr lang="en-US" dirty="0" smtClean="0"/>
          </a:p>
          <a:p>
            <a:pPr marL="289560" marR="321310" indent="-237490">
              <a:lnSpc>
                <a:spcPct val="101699"/>
              </a:lnSpc>
              <a:tabLst>
                <a:tab pos="289560" algn="l"/>
                <a:tab pos="290195" algn="l"/>
              </a:tabLst>
            </a:pPr>
            <a:r>
              <a:rPr lang="en-IN" sz="1900" spc="25" dirty="0">
                <a:latin typeface="Arial"/>
                <a:cs typeface="Arial"/>
              </a:rPr>
              <a:t>ADD </a:t>
            </a:r>
            <a:r>
              <a:rPr lang="en-IN" sz="1900" spc="5" dirty="0">
                <a:latin typeface="Arial"/>
                <a:cs typeface="Arial"/>
              </a:rPr>
              <a:t>tells </a:t>
            </a:r>
            <a:r>
              <a:rPr lang="en-IN" sz="1900" spc="15" dirty="0">
                <a:latin typeface="Arial"/>
                <a:cs typeface="Arial"/>
              </a:rPr>
              <a:t>the </a:t>
            </a:r>
            <a:r>
              <a:rPr lang="en-IN" sz="1900" spc="25" dirty="0">
                <a:latin typeface="Arial"/>
                <a:cs typeface="Arial"/>
              </a:rPr>
              <a:t>CPU </a:t>
            </a:r>
            <a:r>
              <a:rPr lang="en-IN" sz="1900" spc="15" dirty="0">
                <a:latin typeface="Arial"/>
                <a:cs typeface="Arial"/>
              </a:rPr>
              <a:t>to </a:t>
            </a:r>
            <a:r>
              <a:rPr lang="en-IN" sz="1900" spc="20" dirty="0">
                <a:latin typeface="Arial"/>
                <a:cs typeface="Arial"/>
              </a:rPr>
              <a:t>add </a:t>
            </a:r>
            <a:r>
              <a:rPr lang="en-IN" sz="1900" spc="15" dirty="0">
                <a:latin typeface="Arial"/>
                <a:cs typeface="Arial"/>
              </a:rPr>
              <a:t>the source </a:t>
            </a:r>
            <a:r>
              <a:rPr lang="en-IN" sz="1900" spc="25" dirty="0">
                <a:latin typeface="Arial"/>
                <a:cs typeface="Arial"/>
              </a:rPr>
              <a:t>&amp;</a:t>
            </a:r>
            <a:r>
              <a:rPr lang="en-IN" sz="1900" spc="-150" dirty="0">
                <a:latin typeface="Arial"/>
                <a:cs typeface="Arial"/>
              </a:rPr>
              <a:t> </a:t>
            </a:r>
            <a:r>
              <a:rPr lang="en-IN" sz="1900" spc="15" dirty="0">
                <a:latin typeface="Arial"/>
                <a:cs typeface="Arial"/>
              </a:rPr>
              <a:t>destination  operands and </a:t>
            </a:r>
            <a:r>
              <a:rPr lang="en-IN" sz="1900" spc="5" dirty="0">
                <a:latin typeface="Arial"/>
                <a:cs typeface="Arial"/>
              </a:rPr>
              <a:t>put </a:t>
            </a:r>
            <a:r>
              <a:rPr lang="en-IN" sz="1900" spc="10" dirty="0">
                <a:latin typeface="Arial"/>
                <a:cs typeface="Arial"/>
              </a:rPr>
              <a:t>the </a:t>
            </a:r>
            <a:r>
              <a:rPr lang="en-IN" sz="1900" spc="5" dirty="0">
                <a:latin typeface="Arial"/>
                <a:cs typeface="Arial"/>
              </a:rPr>
              <a:t>result </a:t>
            </a:r>
            <a:r>
              <a:rPr lang="en-IN" sz="1900" spc="10" dirty="0">
                <a:latin typeface="Arial"/>
                <a:cs typeface="Arial"/>
              </a:rPr>
              <a:t>in the</a:t>
            </a:r>
            <a:r>
              <a:rPr lang="en-IN" sz="1900" spc="-5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destination.</a:t>
            </a:r>
            <a:endParaRPr lang="en-IN" sz="1900" dirty="0">
              <a:latin typeface="Arial"/>
              <a:cs typeface="Arial"/>
            </a:endParaRPr>
          </a:p>
          <a:p>
            <a:pPr marL="565150" marR="5524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spc="5" dirty="0">
                <a:latin typeface="Arial"/>
                <a:cs typeface="Arial"/>
              </a:rPr>
              <a:t>To </a:t>
            </a:r>
            <a:r>
              <a:rPr lang="en-IN" sz="1650" spc="-5" dirty="0">
                <a:latin typeface="Arial"/>
                <a:cs typeface="Arial"/>
              </a:rPr>
              <a:t>add two numbers such </a:t>
            </a:r>
            <a:r>
              <a:rPr lang="en-IN" sz="1650" dirty="0">
                <a:latin typeface="Arial"/>
                <a:cs typeface="Arial"/>
              </a:rPr>
              <a:t>as 25H </a:t>
            </a:r>
            <a:r>
              <a:rPr lang="en-IN" sz="1650" spc="-5" dirty="0">
                <a:latin typeface="Arial"/>
                <a:cs typeface="Arial"/>
              </a:rPr>
              <a:t>and </a:t>
            </a:r>
            <a:r>
              <a:rPr lang="en-IN" sz="1650" dirty="0">
                <a:latin typeface="Arial"/>
                <a:cs typeface="Arial"/>
              </a:rPr>
              <a:t>34H, each can  </a:t>
            </a:r>
            <a:r>
              <a:rPr lang="en-IN" sz="1650" spc="5" dirty="0">
                <a:latin typeface="Arial"/>
                <a:cs typeface="Arial"/>
              </a:rPr>
              <a:t>be </a:t>
            </a:r>
            <a:r>
              <a:rPr lang="en-IN" sz="1650" dirty="0">
                <a:latin typeface="Arial"/>
                <a:cs typeface="Arial"/>
              </a:rPr>
              <a:t>moved </a:t>
            </a:r>
            <a:r>
              <a:rPr lang="en-IN" sz="1650" spc="5" dirty="0">
                <a:latin typeface="Arial"/>
                <a:cs typeface="Arial"/>
              </a:rPr>
              <a:t>to </a:t>
            </a:r>
            <a:r>
              <a:rPr lang="en-IN" sz="1650" dirty="0">
                <a:latin typeface="Arial"/>
                <a:cs typeface="Arial"/>
              </a:rPr>
              <a:t>a register, then added</a:t>
            </a:r>
            <a:r>
              <a:rPr lang="en-IN" sz="1650" spc="-3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together:</a:t>
            </a:r>
          </a:p>
          <a:p>
            <a:endParaRPr lang="en-US" dirty="0" smtClean="0"/>
          </a:p>
          <a:p>
            <a:pPr marL="565150" lvl="1" indent="-197485">
              <a:tabLst>
                <a:tab pos="565785" algn="l"/>
              </a:tabLst>
            </a:pPr>
            <a:endParaRPr lang="en-IN" sz="1650" dirty="0" smtClean="0">
              <a:latin typeface="Arial"/>
              <a:cs typeface="Arial"/>
            </a:endParaRPr>
          </a:p>
          <a:p>
            <a:pPr marL="565150" lvl="1" indent="-197485">
              <a:tabLst>
                <a:tab pos="565785" algn="l"/>
              </a:tabLst>
            </a:pPr>
            <a:r>
              <a:rPr lang="en-IN" sz="1650" dirty="0" smtClean="0">
                <a:latin typeface="Arial"/>
                <a:cs typeface="Arial"/>
              </a:rPr>
              <a:t>Executing </a:t>
            </a:r>
            <a:r>
              <a:rPr lang="en-IN" sz="1650" dirty="0">
                <a:latin typeface="Arial"/>
                <a:cs typeface="Arial"/>
              </a:rPr>
              <a:t>the </a:t>
            </a:r>
            <a:r>
              <a:rPr lang="en-IN" sz="1650" spc="-5" dirty="0">
                <a:latin typeface="Arial"/>
                <a:cs typeface="Arial"/>
              </a:rPr>
              <a:t>program above </a:t>
            </a:r>
            <a:r>
              <a:rPr lang="en-IN" sz="1650" dirty="0">
                <a:latin typeface="Arial"/>
                <a:cs typeface="Arial"/>
              </a:rPr>
              <a:t>results</a:t>
            </a:r>
            <a:r>
              <a:rPr lang="en-IN" sz="1650" spc="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in:</a:t>
            </a:r>
            <a:endParaRPr lang="en-IN" sz="1650" dirty="0"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5"/>
              </a:spcBef>
            </a:pPr>
            <a:r>
              <a:rPr lang="en-IN" sz="1650" spc="5" dirty="0">
                <a:latin typeface="Arial"/>
                <a:cs typeface="Arial"/>
              </a:rPr>
              <a:t>AL </a:t>
            </a:r>
            <a:r>
              <a:rPr lang="en-IN" sz="1650" dirty="0">
                <a:latin typeface="Arial"/>
                <a:cs typeface="Arial"/>
              </a:rPr>
              <a:t>= 59H (25H + </a:t>
            </a:r>
            <a:r>
              <a:rPr lang="en-IN" sz="1650" spc="5" dirty="0">
                <a:latin typeface="Arial"/>
                <a:cs typeface="Arial"/>
              </a:rPr>
              <a:t>34H </a:t>
            </a:r>
            <a:r>
              <a:rPr lang="en-IN" sz="1650" dirty="0">
                <a:latin typeface="Arial"/>
                <a:cs typeface="Arial"/>
              </a:rPr>
              <a:t>= 59H) </a:t>
            </a:r>
            <a:r>
              <a:rPr lang="en-IN" sz="1650" spc="5" dirty="0">
                <a:latin typeface="Arial"/>
                <a:cs typeface="Arial"/>
              </a:rPr>
              <a:t>and BL </a:t>
            </a:r>
            <a:r>
              <a:rPr lang="en-IN" sz="1650" dirty="0">
                <a:latin typeface="Arial"/>
                <a:cs typeface="Arial"/>
              </a:rPr>
              <a:t>=</a:t>
            </a:r>
            <a:r>
              <a:rPr lang="en-IN" sz="1650" spc="-7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34H.</a:t>
            </a:r>
          </a:p>
          <a:p>
            <a:pPr marL="84074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450" dirty="0">
                <a:latin typeface="Arial"/>
                <a:cs typeface="Arial"/>
              </a:rPr>
              <a:t>The </a:t>
            </a:r>
            <a:r>
              <a:rPr lang="en-IN" sz="1450" spc="-5" dirty="0">
                <a:latin typeface="Arial"/>
                <a:cs typeface="Arial"/>
              </a:rPr>
              <a:t>contents </a:t>
            </a:r>
            <a:r>
              <a:rPr lang="en-IN" sz="1450" dirty="0">
                <a:latin typeface="Arial"/>
                <a:cs typeface="Arial"/>
              </a:rPr>
              <a:t>of BL </a:t>
            </a:r>
            <a:r>
              <a:rPr lang="en-IN" sz="1450" spc="-10" dirty="0">
                <a:latin typeface="Arial"/>
                <a:cs typeface="Arial"/>
              </a:rPr>
              <a:t>do </a:t>
            </a:r>
            <a:r>
              <a:rPr lang="en-IN" sz="1450" dirty="0">
                <a:latin typeface="Arial"/>
                <a:cs typeface="Arial"/>
              </a:rPr>
              <a:t>not</a:t>
            </a:r>
            <a:r>
              <a:rPr lang="en-IN" sz="1450" spc="-6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change.</a:t>
            </a:r>
            <a:endParaRPr lang="en-IN" sz="14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1187624" y="2132856"/>
            <a:ext cx="5681116" cy="36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1624878" y="3905140"/>
            <a:ext cx="3379170" cy="820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234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The	program above can be </a:t>
            </a:r>
            <a:r>
              <a:rPr lang="en-IN" spc="5" dirty="0">
                <a:latin typeface="Arial"/>
                <a:cs typeface="Arial"/>
              </a:rPr>
              <a:t>written </a:t>
            </a:r>
            <a:r>
              <a:rPr lang="en-IN" spc="10" dirty="0">
                <a:latin typeface="Arial"/>
                <a:cs typeface="Arial"/>
              </a:rPr>
              <a:t>in </a:t>
            </a:r>
            <a:r>
              <a:rPr lang="en-IN" spc="20" dirty="0">
                <a:latin typeface="Arial"/>
                <a:cs typeface="Arial"/>
              </a:rPr>
              <a:t>many </a:t>
            </a:r>
            <a:r>
              <a:rPr lang="en-IN" spc="10" dirty="0">
                <a:latin typeface="Arial"/>
                <a:cs typeface="Arial"/>
              </a:rPr>
              <a:t>ways,  </a:t>
            </a:r>
            <a:r>
              <a:rPr lang="en-IN" spc="15" dirty="0">
                <a:latin typeface="Arial"/>
                <a:cs typeface="Arial"/>
              </a:rPr>
              <a:t>depending </a:t>
            </a:r>
            <a:r>
              <a:rPr lang="en-IN" spc="20" dirty="0">
                <a:latin typeface="Arial"/>
                <a:cs typeface="Arial"/>
              </a:rPr>
              <a:t>on </a:t>
            </a:r>
            <a:r>
              <a:rPr lang="en-IN" spc="15" dirty="0">
                <a:latin typeface="Arial"/>
                <a:cs typeface="Arial"/>
              </a:rPr>
              <a:t>the </a:t>
            </a:r>
            <a:r>
              <a:rPr lang="en-IN" spc="10" dirty="0">
                <a:latin typeface="Arial"/>
                <a:cs typeface="Arial"/>
              </a:rPr>
              <a:t>registers </a:t>
            </a:r>
            <a:r>
              <a:rPr lang="en-IN" spc="15" dirty="0">
                <a:latin typeface="Arial"/>
                <a:cs typeface="Arial"/>
              </a:rPr>
              <a:t>used, </a:t>
            </a:r>
            <a:r>
              <a:rPr lang="en-IN" spc="20" dirty="0">
                <a:latin typeface="Arial"/>
                <a:cs typeface="Arial"/>
              </a:rPr>
              <a:t>such</a:t>
            </a:r>
            <a:r>
              <a:rPr lang="en-IN" spc="-35" dirty="0">
                <a:latin typeface="Arial"/>
                <a:cs typeface="Arial"/>
              </a:rPr>
              <a:t> </a:t>
            </a:r>
            <a:r>
              <a:rPr lang="en-IN" spc="15" dirty="0">
                <a:latin typeface="Arial"/>
                <a:cs typeface="Arial"/>
              </a:rPr>
              <a:t>as:</a:t>
            </a:r>
            <a:endParaRPr lang="en-IN" dirty="0">
              <a:latin typeface="Arial"/>
              <a:cs typeface="Arial"/>
            </a:endParaRPr>
          </a:p>
          <a:p>
            <a:endParaRPr lang="en-US" dirty="0" smtClean="0"/>
          </a:p>
          <a:p>
            <a:endParaRPr lang="en-IN" dirty="0" smtClean="0">
              <a:latin typeface="Arial"/>
              <a:cs typeface="Arial"/>
            </a:endParaRPr>
          </a:p>
          <a:p>
            <a:r>
              <a:rPr lang="en-IN" dirty="0" smtClean="0">
                <a:latin typeface="Arial"/>
                <a:cs typeface="Arial"/>
              </a:rPr>
              <a:t>The </a:t>
            </a:r>
            <a:r>
              <a:rPr lang="en-IN" dirty="0">
                <a:latin typeface="Arial"/>
                <a:cs typeface="Arial"/>
              </a:rPr>
              <a:t>program above </a:t>
            </a:r>
            <a:r>
              <a:rPr lang="en-IN" spc="-5" dirty="0">
                <a:latin typeface="Arial"/>
                <a:cs typeface="Arial"/>
              </a:rPr>
              <a:t>results in </a:t>
            </a:r>
            <a:r>
              <a:rPr lang="en-IN" dirty="0">
                <a:latin typeface="Arial"/>
                <a:cs typeface="Arial"/>
              </a:rPr>
              <a:t>DH</a:t>
            </a:r>
            <a:r>
              <a:rPr lang="en-IN" spc="-254" dirty="0">
                <a:latin typeface="Arial"/>
                <a:cs typeface="Arial"/>
              </a:rPr>
              <a:t> </a:t>
            </a:r>
            <a:r>
              <a:rPr lang="en-IN" dirty="0">
                <a:latin typeface="Arial"/>
                <a:cs typeface="Arial"/>
              </a:rPr>
              <a:t>=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5" dirty="0">
                <a:latin typeface="Arial"/>
                <a:cs typeface="Arial"/>
              </a:rPr>
              <a:t>59H  and </a:t>
            </a:r>
            <a:r>
              <a:rPr lang="en-IN" dirty="0">
                <a:latin typeface="Arial"/>
                <a:cs typeface="Arial"/>
              </a:rPr>
              <a:t>CL =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dirty="0">
                <a:latin typeface="Arial"/>
                <a:cs typeface="Arial"/>
              </a:rPr>
              <a:t>34H.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1476354" y="2996952"/>
            <a:ext cx="4823838" cy="1440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476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1069340" indent="-237490">
              <a:lnSpc>
                <a:spcPct val="101699"/>
              </a:lnSpc>
              <a:spcBef>
                <a:spcPts val="180"/>
              </a:spcBef>
              <a:buFont typeface="Arial"/>
              <a:buChar char="•"/>
              <a:tabLst>
                <a:tab pos="289560" algn="l"/>
                <a:tab pos="290195" algn="l"/>
              </a:tabLst>
            </a:pPr>
            <a:r>
              <a:rPr lang="en-IN" sz="2000" i="1" spc="15" dirty="0">
                <a:latin typeface="Arial"/>
                <a:cs typeface="Arial"/>
              </a:rPr>
              <a:t>Is </a:t>
            </a:r>
            <a:r>
              <a:rPr lang="en-IN" sz="2000" i="1" spc="-5" dirty="0">
                <a:latin typeface="Arial"/>
                <a:cs typeface="Arial"/>
              </a:rPr>
              <a:t>it </a:t>
            </a:r>
            <a:r>
              <a:rPr lang="en-IN" sz="2000" i="1" spc="10" dirty="0">
                <a:latin typeface="Arial"/>
                <a:cs typeface="Arial"/>
              </a:rPr>
              <a:t>necessary </a:t>
            </a:r>
            <a:r>
              <a:rPr lang="en-IN" sz="2000" i="1" spc="15" dirty="0">
                <a:latin typeface="Arial"/>
                <a:cs typeface="Arial"/>
              </a:rPr>
              <a:t>to move </a:t>
            </a:r>
            <a:r>
              <a:rPr lang="en-IN" sz="2000" i="1" spc="10" dirty="0">
                <a:latin typeface="Arial"/>
                <a:cs typeface="Arial"/>
              </a:rPr>
              <a:t>both data items </a:t>
            </a:r>
            <a:r>
              <a:rPr lang="en-IN" sz="2000" i="1" spc="15" dirty="0">
                <a:latin typeface="Arial"/>
                <a:cs typeface="Arial"/>
              </a:rPr>
              <a:t>into  </a:t>
            </a:r>
            <a:r>
              <a:rPr lang="en-IN" sz="2000" i="1" spc="10" dirty="0">
                <a:latin typeface="Arial"/>
                <a:cs typeface="Arial"/>
              </a:rPr>
              <a:t>registers before </a:t>
            </a:r>
            <a:r>
              <a:rPr lang="en-IN" sz="2000" i="1" spc="15" dirty="0">
                <a:latin typeface="Arial"/>
                <a:cs typeface="Arial"/>
              </a:rPr>
              <a:t>adding </a:t>
            </a:r>
            <a:r>
              <a:rPr lang="en-IN" sz="2000" i="1" spc="20" dirty="0">
                <a:latin typeface="Arial"/>
                <a:cs typeface="Arial"/>
              </a:rPr>
              <a:t>them</a:t>
            </a:r>
            <a:r>
              <a:rPr lang="en-IN" sz="2000" i="1" dirty="0">
                <a:latin typeface="Arial"/>
                <a:cs typeface="Arial"/>
              </a:rPr>
              <a:t> </a:t>
            </a:r>
            <a:r>
              <a:rPr lang="en-IN" sz="2000" i="1" spc="15" dirty="0">
                <a:latin typeface="Arial"/>
                <a:cs typeface="Arial"/>
              </a:rPr>
              <a:t>together?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No, </a:t>
            </a:r>
            <a:r>
              <a:rPr lang="en-IN" sz="1800" spc="-5" dirty="0">
                <a:latin typeface="Arial"/>
                <a:cs typeface="Arial"/>
              </a:rPr>
              <a:t>it is not</a:t>
            </a:r>
            <a:r>
              <a:rPr lang="en-IN" sz="1800" spc="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necessary.</a:t>
            </a:r>
          </a:p>
          <a:p>
            <a:endParaRPr lang="en-US" dirty="0" smtClean="0"/>
          </a:p>
          <a:p>
            <a:endParaRPr lang="en-US" dirty="0"/>
          </a:p>
          <a:p>
            <a:pPr marL="565150" marR="713740" lvl="1" indent="-197485">
              <a:spcBef>
                <a:spcPts val="1245"/>
              </a:spcBef>
              <a:tabLst>
                <a:tab pos="565785" algn="l"/>
              </a:tabLst>
            </a:pPr>
            <a:r>
              <a:rPr lang="en-IN" sz="2000" dirty="0" smtClean="0">
                <a:latin typeface="Arial"/>
                <a:cs typeface="Arial"/>
              </a:rPr>
              <a:t>In </a:t>
            </a:r>
            <a:r>
              <a:rPr lang="en-IN" sz="2000" spc="-5" dirty="0">
                <a:latin typeface="Arial"/>
                <a:cs typeface="Arial"/>
              </a:rPr>
              <a:t>the </a:t>
            </a:r>
            <a:r>
              <a:rPr lang="en-IN" sz="2000" dirty="0">
                <a:latin typeface="Arial"/>
                <a:cs typeface="Arial"/>
              </a:rPr>
              <a:t>case above, </a:t>
            </a:r>
            <a:r>
              <a:rPr lang="en-IN" sz="2000" spc="-5" dirty="0">
                <a:latin typeface="Arial"/>
                <a:cs typeface="Arial"/>
              </a:rPr>
              <a:t>while </a:t>
            </a:r>
            <a:r>
              <a:rPr lang="en-IN" sz="2000" spc="5" dirty="0">
                <a:latin typeface="Arial"/>
                <a:cs typeface="Arial"/>
              </a:rPr>
              <a:t>one </a:t>
            </a:r>
            <a:r>
              <a:rPr lang="en-IN" sz="2000" dirty="0">
                <a:latin typeface="Arial"/>
                <a:cs typeface="Arial"/>
              </a:rPr>
              <a:t>register contained  </a:t>
            </a:r>
            <a:r>
              <a:rPr lang="en-IN" sz="2000" spc="5" dirty="0">
                <a:latin typeface="Arial"/>
                <a:cs typeface="Arial"/>
              </a:rPr>
              <a:t>one </a:t>
            </a:r>
            <a:r>
              <a:rPr lang="en-IN" sz="2000" spc="-5" dirty="0">
                <a:latin typeface="Arial"/>
                <a:cs typeface="Arial"/>
              </a:rPr>
              <a:t>value, </a:t>
            </a:r>
            <a:r>
              <a:rPr lang="en-IN" sz="2000" dirty="0">
                <a:latin typeface="Arial"/>
                <a:cs typeface="Arial"/>
              </a:rPr>
              <a:t>the second </a:t>
            </a:r>
            <a:r>
              <a:rPr lang="en-IN" sz="2000" spc="-5" dirty="0">
                <a:latin typeface="Arial"/>
                <a:cs typeface="Arial"/>
              </a:rPr>
              <a:t>value </a:t>
            </a:r>
            <a:r>
              <a:rPr lang="en-IN" sz="2000" dirty="0">
                <a:latin typeface="Arial"/>
                <a:cs typeface="Arial"/>
              </a:rPr>
              <a:t>followed the  </a:t>
            </a:r>
            <a:r>
              <a:rPr lang="en-IN" sz="2000" spc="-5" dirty="0">
                <a:latin typeface="Arial"/>
                <a:cs typeface="Arial"/>
              </a:rPr>
              <a:t>instruction </a:t>
            </a:r>
            <a:r>
              <a:rPr lang="en-IN" sz="2000" dirty="0">
                <a:latin typeface="Arial"/>
                <a:cs typeface="Arial"/>
              </a:rPr>
              <a:t>as </a:t>
            </a:r>
            <a:r>
              <a:rPr lang="en-IN" sz="2000" spc="5" dirty="0">
                <a:latin typeface="Arial"/>
                <a:cs typeface="Arial"/>
              </a:rPr>
              <a:t>an</a:t>
            </a:r>
            <a:r>
              <a:rPr lang="en-IN" sz="2000" spc="1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operand.</a:t>
            </a:r>
          </a:p>
          <a:p>
            <a:pPr marL="840740" lvl="2" indent="-157480">
              <a:spcBef>
                <a:spcPts val="370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This </a:t>
            </a:r>
            <a:r>
              <a:rPr lang="en-IN" sz="1800" dirty="0">
                <a:latin typeface="Arial"/>
                <a:cs typeface="Arial"/>
              </a:rPr>
              <a:t>is </a:t>
            </a:r>
            <a:r>
              <a:rPr lang="en-IN" sz="1800" spc="-5" dirty="0">
                <a:latin typeface="Arial"/>
                <a:cs typeface="Arial"/>
              </a:rPr>
              <a:t>called </a:t>
            </a:r>
            <a:r>
              <a:rPr lang="en-IN" sz="1800" spc="-10" dirty="0">
                <a:latin typeface="Arial"/>
                <a:cs typeface="Arial"/>
              </a:rPr>
              <a:t>an </a:t>
            </a:r>
            <a:r>
              <a:rPr lang="en-IN" sz="1800" spc="-5" dirty="0">
                <a:latin typeface="Arial"/>
                <a:cs typeface="Arial"/>
              </a:rPr>
              <a:t>immediate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spc="-10" dirty="0">
                <a:latin typeface="Arial"/>
                <a:cs typeface="Arial"/>
              </a:rPr>
              <a:t>operand.</a:t>
            </a:r>
            <a:endParaRPr lang="en-IN" sz="1800" dirty="0">
              <a:latin typeface="Arial"/>
              <a:cs typeface="Arial"/>
            </a:endParaRPr>
          </a:p>
          <a:p>
            <a:endParaRPr lang="en-IN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1475656" y="2773986"/>
            <a:ext cx="4049721" cy="10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489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60648"/>
            <a:ext cx="8229600" cy="5832648"/>
          </a:xfrm>
        </p:spPr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An </a:t>
            </a:r>
            <a:r>
              <a:rPr lang="en-IN" sz="2400" spc="10" dirty="0">
                <a:latin typeface="Arial"/>
                <a:cs typeface="Arial"/>
              </a:rPr>
              <a:t>8-bit register can hold </a:t>
            </a:r>
            <a:r>
              <a:rPr lang="en-IN" sz="2400" spc="15" dirty="0">
                <a:latin typeface="Arial"/>
                <a:cs typeface="Arial"/>
              </a:rPr>
              <a:t>numbers up </a:t>
            </a:r>
            <a:r>
              <a:rPr lang="en-IN" sz="2400" spc="10" dirty="0">
                <a:latin typeface="Arial"/>
                <a:cs typeface="Arial"/>
              </a:rPr>
              <a:t>to</a:t>
            </a:r>
            <a:r>
              <a:rPr lang="en-IN" sz="2400" spc="-35" dirty="0">
                <a:latin typeface="Arial"/>
                <a:cs typeface="Arial"/>
              </a:rPr>
              <a:t> </a:t>
            </a:r>
            <a:r>
              <a:rPr lang="en-IN" sz="2400" spc="15" dirty="0">
                <a:latin typeface="Arial"/>
                <a:cs typeface="Arial"/>
              </a:rPr>
              <a:t>FFH.</a:t>
            </a:r>
            <a:endParaRPr lang="en-IN" sz="2400" dirty="0">
              <a:latin typeface="Arial"/>
              <a:cs typeface="Arial"/>
            </a:endParaRPr>
          </a:p>
          <a:p>
            <a:pPr marL="565150" marR="64770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For </a:t>
            </a:r>
            <a:r>
              <a:rPr lang="en-IN" sz="2000" spc="-5" dirty="0">
                <a:latin typeface="Arial"/>
                <a:cs typeface="Arial"/>
              </a:rPr>
              <a:t>numbers larger than </a:t>
            </a:r>
            <a:r>
              <a:rPr lang="en-IN" sz="2000" dirty="0">
                <a:latin typeface="Arial"/>
                <a:cs typeface="Arial"/>
              </a:rPr>
              <a:t>FFH (255 </a:t>
            </a:r>
            <a:r>
              <a:rPr lang="en-IN" sz="2000" spc="-5" dirty="0">
                <a:latin typeface="Arial"/>
                <a:cs typeface="Arial"/>
              </a:rPr>
              <a:t>decimal), </a:t>
            </a:r>
            <a:r>
              <a:rPr lang="en-IN" sz="2000" dirty="0">
                <a:latin typeface="Arial"/>
                <a:cs typeface="Arial"/>
              </a:rPr>
              <a:t>a 16-bit  </a:t>
            </a:r>
            <a:r>
              <a:rPr lang="en-IN" sz="2000" spc="-5" dirty="0">
                <a:latin typeface="Arial"/>
                <a:cs typeface="Arial"/>
              </a:rPr>
              <a:t>register </a:t>
            </a:r>
            <a:r>
              <a:rPr lang="en-IN" sz="2000" dirty="0">
                <a:latin typeface="Arial"/>
                <a:cs typeface="Arial"/>
              </a:rPr>
              <a:t>such as </a:t>
            </a:r>
            <a:r>
              <a:rPr lang="en-IN" sz="2000" spc="-5" dirty="0">
                <a:latin typeface="Arial"/>
                <a:cs typeface="Arial"/>
              </a:rPr>
              <a:t>AX, </a:t>
            </a:r>
            <a:r>
              <a:rPr lang="en-IN" sz="2000" spc="-10" dirty="0">
                <a:latin typeface="Arial"/>
                <a:cs typeface="Arial"/>
              </a:rPr>
              <a:t>BX, </a:t>
            </a:r>
            <a:r>
              <a:rPr lang="en-IN" sz="2000" spc="-5" dirty="0">
                <a:latin typeface="Arial"/>
                <a:cs typeface="Arial"/>
              </a:rPr>
              <a:t>CX, </a:t>
            </a:r>
            <a:r>
              <a:rPr lang="en-IN" sz="2000" dirty="0">
                <a:latin typeface="Arial"/>
                <a:cs typeface="Arial"/>
              </a:rPr>
              <a:t>or DX must be</a:t>
            </a:r>
            <a:r>
              <a:rPr lang="en-IN" sz="2000" spc="2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used.</a:t>
            </a:r>
          </a:p>
          <a:p>
            <a:pPr marL="289560" indent="-237490">
              <a:spcBef>
                <a:spcPts val="495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5" dirty="0">
                <a:latin typeface="Arial"/>
                <a:cs typeface="Arial"/>
              </a:rPr>
              <a:t>following </a:t>
            </a:r>
            <a:r>
              <a:rPr lang="en-IN" sz="2400" spc="15" dirty="0">
                <a:latin typeface="Arial"/>
                <a:cs typeface="Arial"/>
              </a:rPr>
              <a:t>program can add 34EH </a:t>
            </a:r>
            <a:r>
              <a:rPr lang="en-IN" sz="2400" spc="25" dirty="0">
                <a:latin typeface="Arial"/>
                <a:cs typeface="Arial"/>
              </a:rPr>
              <a:t>&amp;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6A5H:</a:t>
            </a:r>
            <a:endParaRPr lang="en-IN" sz="2400" dirty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endParaRPr lang="en-IN" sz="2800" dirty="0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endParaRPr lang="en-IN" sz="2800" dirty="0">
              <a:latin typeface="Times New Roman"/>
              <a:cs typeface="Times New Roman"/>
            </a:endParaRPr>
          </a:p>
          <a:p>
            <a:pPr marL="565150" lvl="1" indent="-197485">
              <a:tabLst>
                <a:tab pos="565785" algn="l"/>
              </a:tabLst>
            </a:pPr>
            <a:r>
              <a:rPr lang="en-IN" sz="2000" dirty="0" smtClean="0">
                <a:latin typeface="Arial"/>
                <a:cs typeface="Arial"/>
              </a:rPr>
              <a:t>Running </a:t>
            </a:r>
            <a:r>
              <a:rPr lang="en-IN" sz="2000" spc="5" dirty="0">
                <a:latin typeface="Arial"/>
                <a:cs typeface="Arial"/>
              </a:rPr>
              <a:t>the </a:t>
            </a:r>
            <a:r>
              <a:rPr lang="en-IN" sz="2000" dirty="0">
                <a:latin typeface="Arial"/>
                <a:cs typeface="Arial"/>
              </a:rPr>
              <a:t>program </a:t>
            </a:r>
            <a:r>
              <a:rPr lang="en-IN" sz="2000" spc="-5" dirty="0">
                <a:latin typeface="Arial"/>
                <a:cs typeface="Arial"/>
              </a:rPr>
              <a:t>gives </a:t>
            </a:r>
            <a:r>
              <a:rPr lang="en-IN" sz="2000" spc="5" dirty="0">
                <a:latin typeface="Arial"/>
                <a:cs typeface="Arial"/>
              </a:rPr>
              <a:t>DX </a:t>
            </a:r>
            <a:r>
              <a:rPr lang="en-IN" sz="2000" dirty="0">
                <a:latin typeface="Arial"/>
                <a:cs typeface="Arial"/>
              </a:rPr>
              <a:t>=</a:t>
            </a:r>
            <a:r>
              <a:rPr lang="en-IN" sz="2000" spc="-45" dirty="0">
                <a:latin typeface="Arial"/>
                <a:cs typeface="Arial"/>
              </a:rPr>
              <a:t> </a:t>
            </a:r>
            <a:r>
              <a:rPr lang="en-IN" sz="2000" spc="5" dirty="0">
                <a:latin typeface="Arial"/>
                <a:cs typeface="Arial"/>
              </a:rPr>
              <a:t>9F3H.</a:t>
            </a:r>
            <a:endParaRPr lang="en-IN" sz="2000" dirty="0">
              <a:latin typeface="Arial"/>
              <a:cs typeface="Arial"/>
            </a:endParaRPr>
          </a:p>
          <a:p>
            <a:pPr marL="840740" lvl="2" indent="-157480">
              <a:spcBef>
                <a:spcPts val="359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(34E </a:t>
            </a:r>
            <a:r>
              <a:rPr lang="en-IN" sz="1800" dirty="0">
                <a:latin typeface="Arial"/>
                <a:cs typeface="Arial"/>
              </a:rPr>
              <a:t>+ 6A5 = 9F3) </a:t>
            </a:r>
            <a:r>
              <a:rPr lang="en-IN" sz="1800" spc="-5" dirty="0">
                <a:latin typeface="Arial"/>
                <a:cs typeface="Arial"/>
              </a:rPr>
              <a:t>and AX </a:t>
            </a:r>
            <a:r>
              <a:rPr lang="en-IN" sz="1800" dirty="0">
                <a:latin typeface="Arial"/>
                <a:cs typeface="Arial"/>
              </a:rPr>
              <a:t>=</a:t>
            </a:r>
            <a:r>
              <a:rPr lang="en-IN" sz="1800" spc="-80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34E</a:t>
            </a:r>
            <a:r>
              <a:rPr lang="en-IN" sz="1800" dirty="0" smtClean="0">
                <a:latin typeface="Arial"/>
                <a:cs typeface="Arial"/>
              </a:rPr>
              <a:t>.</a:t>
            </a:r>
            <a:endParaRPr lang="en-IN" sz="1800" dirty="0">
              <a:latin typeface="Arial"/>
              <a:cs typeface="Arial"/>
            </a:endParaRPr>
          </a:p>
          <a:p>
            <a:r>
              <a:rPr lang="en-IN" sz="2000" spc="15" dirty="0">
                <a:latin typeface="Arial"/>
                <a:cs typeface="Arial"/>
              </a:rPr>
              <a:t>Any </a:t>
            </a:r>
            <a:r>
              <a:rPr lang="en-IN" sz="2000" spc="10" dirty="0">
                <a:latin typeface="Arial"/>
                <a:cs typeface="Arial"/>
              </a:rPr>
              <a:t>16-bit </a:t>
            </a:r>
            <a:r>
              <a:rPr lang="en-IN" sz="2000" spc="10" dirty="0" err="1">
                <a:latin typeface="Arial"/>
                <a:cs typeface="Arial"/>
              </a:rPr>
              <a:t>nonsegment</a:t>
            </a:r>
            <a:r>
              <a:rPr lang="en-IN" sz="2000" spc="10" dirty="0">
                <a:latin typeface="Arial"/>
                <a:cs typeface="Arial"/>
              </a:rPr>
              <a:t> registers could have </a:t>
            </a:r>
            <a:r>
              <a:rPr lang="en-IN" sz="2000" spc="15" dirty="0">
                <a:latin typeface="Arial"/>
                <a:cs typeface="Arial"/>
              </a:rPr>
              <a:t>been  used </a:t>
            </a:r>
            <a:r>
              <a:rPr lang="en-IN" sz="2000" spc="10" dirty="0">
                <a:latin typeface="Arial"/>
                <a:cs typeface="Arial"/>
              </a:rPr>
              <a:t>to perform the action</a:t>
            </a:r>
            <a:r>
              <a:rPr lang="en-IN" sz="2000" spc="-5" dirty="0">
                <a:latin typeface="Arial"/>
                <a:cs typeface="Arial"/>
              </a:rPr>
              <a:t> </a:t>
            </a:r>
            <a:r>
              <a:rPr lang="en-IN" sz="2000" spc="5" dirty="0">
                <a:latin typeface="Arial"/>
                <a:cs typeface="Arial"/>
              </a:rPr>
              <a:t>above</a:t>
            </a:r>
            <a:r>
              <a:rPr lang="en-IN" sz="2000" spc="5" dirty="0" smtClean="0">
                <a:latin typeface="Arial"/>
                <a:cs typeface="Arial"/>
              </a:rPr>
              <a:t>:</a:t>
            </a:r>
          </a:p>
          <a:p>
            <a:endParaRPr lang="en-US" sz="2000" spc="5" dirty="0">
              <a:latin typeface="Arial"/>
              <a:cs typeface="Arial"/>
            </a:endParaRPr>
          </a:p>
          <a:p>
            <a:endParaRPr lang="en-IN" sz="2000" dirty="0">
              <a:latin typeface="Arial"/>
              <a:cs typeface="Arial"/>
            </a:endParaRPr>
          </a:p>
          <a:p>
            <a:pPr marL="565150" marR="796290" lvl="1" indent="-197485"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general-purpose registers are </a:t>
            </a:r>
            <a:r>
              <a:rPr lang="en-IN" sz="1800" dirty="0">
                <a:latin typeface="Arial"/>
                <a:cs typeface="Arial"/>
              </a:rPr>
              <a:t>typically used </a:t>
            </a:r>
            <a:r>
              <a:rPr lang="en-IN" sz="1800" spc="-5" dirty="0">
                <a:latin typeface="Arial"/>
                <a:cs typeface="Arial"/>
              </a:rPr>
              <a:t>in  </a:t>
            </a:r>
            <a:r>
              <a:rPr lang="en-IN" sz="1800" dirty="0">
                <a:latin typeface="Arial"/>
                <a:cs typeface="Arial"/>
              </a:rPr>
              <a:t>arithmetic</a:t>
            </a:r>
            <a:r>
              <a:rPr lang="en-IN" sz="1800" spc="-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operations</a:t>
            </a:r>
          </a:p>
          <a:p>
            <a:pPr marL="890905" lvl="2" indent="-207645">
              <a:spcBef>
                <a:spcPts val="365"/>
              </a:spcBef>
              <a:tabLst>
                <a:tab pos="890905" algn="l"/>
                <a:tab pos="891540" algn="l"/>
              </a:tabLst>
            </a:pPr>
            <a:r>
              <a:rPr lang="en-IN" sz="1600" spc="-5" dirty="0">
                <a:solidFill>
                  <a:srgbClr val="FF0000"/>
                </a:solidFill>
                <a:latin typeface="Arial"/>
                <a:cs typeface="Arial"/>
              </a:rPr>
              <a:t>Register </a:t>
            </a:r>
            <a:r>
              <a:rPr lang="en-IN" sz="1600" spc="5" dirty="0">
                <a:solidFill>
                  <a:srgbClr val="FF0000"/>
                </a:solidFill>
                <a:latin typeface="Arial"/>
                <a:cs typeface="Arial"/>
              </a:rPr>
              <a:t>AX is </a:t>
            </a:r>
            <a:r>
              <a:rPr lang="en-IN" sz="1600" spc="-10" dirty="0">
                <a:solidFill>
                  <a:srgbClr val="FF0000"/>
                </a:solidFill>
                <a:latin typeface="Arial"/>
                <a:cs typeface="Arial"/>
              </a:rPr>
              <a:t>sometimes </a:t>
            </a:r>
            <a:r>
              <a:rPr lang="en-IN" sz="1600" spc="-5" dirty="0">
                <a:solidFill>
                  <a:srgbClr val="FF0000"/>
                </a:solidFill>
                <a:latin typeface="Arial"/>
                <a:cs typeface="Arial"/>
              </a:rPr>
              <a:t>referred to </a:t>
            </a:r>
            <a:r>
              <a:rPr lang="en-IN" sz="1600" dirty="0">
                <a:solidFill>
                  <a:srgbClr val="FF0000"/>
                </a:solidFill>
                <a:latin typeface="Arial"/>
                <a:cs typeface="Arial"/>
              </a:rPr>
              <a:t>as the</a:t>
            </a:r>
            <a:r>
              <a:rPr lang="en-IN" sz="16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1600" i="1" spc="-5" dirty="0">
                <a:solidFill>
                  <a:srgbClr val="FF0000"/>
                </a:solidFill>
                <a:latin typeface="Arial"/>
                <a:cs typeface="Arial"/>
              </a:rPr>
              <a:t>accumulator.</a:t>
            </a:r>
            <a:endParaRPr lang="en-IN" sz="1600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object 15"/>
          <p:cNvSpPr/>
          <p:nvPr/>
        </p:nvSpPr>
        <p:spPr>
          <a:xfrm>
            <a:off x="1115616" y="1844824"/>
            <a:ext cx="4824536" cy="864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/>
          <p:cNvSpPr/>
          <p:nvPr/>
        </p:nvSpPr>
        <p:spPr>
          <a:xfrm>
            <a:off x="1553487" y="4149080"/>
            <a:ext cx="3948793" cy="72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2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 smtClean="0">
                <a:latin typeface="Courier New"/>
                <a:cs typeface="Courier New"/>
              </a:rPr>
              <a:t>1.4 INTRODUCTION </a:t>
            </a:r>
            <a:r>
              <a:rPr lang="en-IN" b="1" spc="10" dirty="0">
                <a:latin typeface="Courier New"/>
                <a:cs typeface="Courier New"/>
              </a:rPr>
              <a:t>TO </a:t>
            </a:r>
            <a:r>
              <a:rPr lang="en-IN" b="1" spc="15" dirty="0">
                <a:latin typeface="Courier New"/>
                <a:cs typeface="Courier New"/>
              </a:rPr>
              <a:t>PROGRAM</a:t>
            </a:r>
            <a:r>
              <a:rPr lang="en-IN" b="1" spc="27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SEGMENTS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12568"/>
          </a:xfrm>
        </p:spPr>
        <p:txBody>
          <a:bodyPr/>
          <a:lstStyle/>
          <a:p>
            <a:pPr marL="289560" marR="445134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1900" spc="25" dirty="0">
                <a:latin typeface="Arial"/>
                <a:cs typeface="Arial"/>
              </a:rPr>
              <a:t>A </a:t>
            </a:r>
            <a:r>
              <a:rPr lang="en-IN" sz="1900" spc="5" dirty="0">
                <a:latin typeface="Arial"/>
                <a:cs typeface="Arial"/>
              </a:rPr>
              <a:t>typical </a:t>
            </a:r>
            <a:r>
              <a:rPr lang="en-IN" sz="1900" spc="10" dirty="0">
                <a:latin typeface="Arial"/>
                <a:cs typeface="Arial"/>
              </a:rPr>
              <a:t>Assembly language </a:t>
            </a:r>
            <a:r>
              <a:rPr lang="en-IN" sz="1900" spc="15" dirty="0">
                <a:latin typeface="Arial"/>
                <a:cs typeface="Arial"/>
              </a:rPr>
              <a:t>program </a:t>
            </a:r>
            <a:r>
              <a:rPr lang="en-IN" sz="1900" spc="10" dirty="0">
                <a:latin typeface="Arial"/>
                <a:cs typeface="Arial"/>
              </a:rPr>
              <a:t>consists of  at least three</a:t>
            </a:r>
            <a:r>
              <a:rPr lang="en-IN" sz="1900" spc="-10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segments:</a:t>
            </a:r>
            <a:endParaRPr lang="en-IN" sz="1900" dirty="0">
              <a:latin typeface="Arial"/>
              <a:cs typeface="Arial"/>
            </a:endParaRPr>
          </a:p>
          <a:p>
            <a:pPr marL="565150" marR="680720" lvl="1" indent="-197485">
              <a:spcBef>
                <a:spcPts val="42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A code segment </a:t>
            </a:r>
            <a:r>
              <a:rPr lang="en-IN" sz="1650" dirty="0">
                <a:latin typeface="Arial"/>
                <a:cs typeface="Arial"/>
              </a:rPr>
              <a:t>- </a:t>
            </a:r>
            <a:r>
              <a:rPr lang="en-IN" sz="1650" spc="-5" dirty="0">
                <a:latin typeface="Arial"/>
                <a:cs typeface="Arial"/>
              </a:rPr>
              <a:t>which </a:t>
            </a:r>
            <a:r>
              <a:rPr lang="en-IN" sz="1650" dirty="0">
                <a:latin typeface="Arial"/>
                <a:cs typeface="Arial"/>
              </a:rPr>
              <a:t>contains the Assembly  </a:t>
            </a:r>
            <a:r>
              <a:rPr lang="en-IN" sz="1650" spc="-5" dirty="0">
                <a:latin typeface="Arial"/>
                <a:cs typeface="Arial"/>
              </a:rPr>
              <a:t>language </a:t>
            </a:r>
            <a:r>
              <a:rPr lang="en-IN" sz="1650" dirty="0">
                <a:latin typeface="Arial"/>
                <a:cs typeface="Arial"/>
              </a:rPr>
              <a:t>instructions </a:t>
            </a:r>
            <a:r>
              <a:rPr lang="en-IN" sz="1650" spc="-5" dirty="0">
                <a:latin typeface="Arial"/>
                <a:cs typeface="Arial"/>
              </a:rPr>
              <a:t>that perform the </a:t>
            </a:r>
            <a:r>
              <a:rPr lang="en-IN" sz="1650" dirty="0">
                <a:latin typeface="Arial"/>
                <a:cs typeface="Arial"/>
              </a:rPr>
              <a:t>tasks </a:t>
            </a:r>
            <a:r>
              <a:rPr lang="en-IN" sz="1650" spc="-5" dirty="0">
                <a:latin typeface="Arial"/>
                <a:cs typeface="Arial"/>
              </a:rPr>
              <a:t>that </a:t>
            </a:r>
            <a:r>
              <a:rPr lang="en-IN" sz="1650" dirty="0">
                <a:latin typeface="Arial"/>
                <a:cs typeface="Arial"/>
              </a:rPr>
              <a:t>the  </a:t>
            </a:r>
            <a:r>
              <a:rPr lang="en-IN" sz="1650" spc="-5" dirty="0">
                <a:latin typeface="Arial"/>
                <a:cs typeface="Arial"/>
              </a:rPr>
              <a:t>program was </a:t>
            </a:r>
            <a:r>
              <a:rPr lang="en-IN" sz="1650" dirty="0">
                <a:latin typeface="Arial"/>
                <a:cs typeface="Arial"/>
              </a:rPr>
              <a:t>designed to</a:t>
            </a:r>
            <a:r>
              <a:rPr lang="en-IN" sz="1650" spc="2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accomplish.</a:t>
            </a:r>
          </a:p>
          <a:p>
            <a:pPr marL="565150" marR="495300" lvl="1" indent="-197485">
              <a:spcBef>
                <a:spcPts val="40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A data segment </a:t>
            </a:r>
            <a:r>
              <a:rPr lang="en-IN" sz="1650" dirty="0">
                <a:latin typeface="Arial"/>
                <a:cs typeface="Arial"/>
              </a:rPr>
              <a:t>- used to store information (data) to  be </a:t>
            </a:r>
            <a:r>
              <a:rPr lang="en-IN" sz="1650" spc="-5" dirty="0">
                <a:latin typeface="Arial"/>
                <a:cs typeface="Arial"/>
              </a:rPr>
              <a:t>processed </a:t>
            </a:r>
            <a:r>
              <a:rPr lang="en-IN" sz="1650" dirty="0">
                <a:latin typeface="Arial"/>
                <a:cs typeface="Arial"/>
              </a:rPr>
              <a:t>by the instructions </a:t>
            </a:r>
            <a:r>
              <a:rPr lang="en-IN" sz="1650" spc="-5" dirty="0">
                <a:latin typeface="Arial"/>
                <a:cs typeface="Arial"/>
              </a:rPr>
              <a:t>in </a:t>
            </a:r>
            <a:r>
              <a:rPr lang="en-IN" sz="1650" dirty="0">
                <a:latin typeface="Arial"/>
                <a:cs typeface="Arial"/>
              </a:rPr>
              <a:t>the </a:t>
            </a:r>
            <a:r>
              <a:rPr lang="en-IN" sz="1650" spc="-5" dirty="0">
                <a:latin typeface="Arial"/>
                <a:cs typeface="Arial"/>
              </a:rPr>
              <a:t>code</a:t>
            </a:r>
            <a:r>
              <a:rPr lang="en-IN" sz="1650" spc="2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segment.</a:t>
            </a:r>
            <a:endParaRPr lang="en-IN" sz="1650" dirty="0">
              <a:latin typeface="Arial"/>
              <a:cs typeface="Arial"/>
            </a:endParaRPr>
          </a:p>
          <a:p>
            <a:pPr marL="565150" marR="215900" lvl="1" indent="-197485">
              <a:spcBef>
                <a:spcPts val="395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A stack segment </a:t>
            </a:r>
            <a:r>
              <a:rPr lang="en-IN" sz="1650" dirty="0">
                <a:latin typeface="Arial"/>
                <a:cs typeface="Arial"/>
              </a:rPr>
              <a:t>- </a:t>
            </a:r>
            <a:r>
              <a:rPr lang="en-IN" sz="1650" spc="-5" dirty="0">
                <a:latin typeface="Arial"/>
                <a:cs typeface="Arial"/>
              </a:rPr>
              <a:t>used </a:t>
            </a:r>
            <a:r>
              <a:rPr lang="en-IN" sz="1650" dirty="0">
                <a:latin typeface="Arial"/>
                <a:cs typeface="Arial"/>
              </a:rPr>
              <a:t>by </a:t>
            </a:r>
            <a:r>
              <a:rPr lang="en-IN" sz="1650" spc="-5" dirty="0">
                <a:latin typeface="Arial"/>
                <a:cs typeface="Arial"/>
              </a:rPr>
              <a:t>the </a:t>
            </a:r>
            <a:r>
              <a:rPr lang="en-IN" sz="1650" dirty="0">
                <a:latin typeface="Arial"/>
                <a:cs typeface="Arial"/>
              </a:rPr>
              <a:t>CPU </a:t>
            </a:r>
            <a:r>
              <a:rPr lang="en-IN" sz="1650" spc="-5" dirty="0">
                <a:latin typeface="Arial"/>
                <a:cs typeface="Arial"/>
              </a:rPr>
              <a:t>to store </a:t>
            </a:r>
            <a:r>
              <a:rPr lang="en-IN" sz="1650" dirty="0">
                <a:latin typeface="Arial"/>
                <a:cs typeface="Arial"/>
              </a:rPr>
              <a:t>information  </a:t>
            </a:r>
            <a:r>
              <a:rPr lang="en-IN" sz="1650" spc="-5" dirty="0">
                <a:latin typeface="Arial"/>
                <a:cs typeface="Arial"/>
              </a:rPr>
              <a:t>temporarily</a:t>
            </a:r>
            <a:r>
              <a:rPr lang="en-IN" sz="1650" spc="-5" dirty="0" smtClean="0">
                <a:latin typeface="Arial"/>
                <a:cs typeface="Arial"/>
              </a:rPr>
              <a:t>.</a:t>
            </a:r>
          </a:p>
          <a:p>
            <a:pPr marL="289560" marR="28003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In </a:t>
            </a:r>
            <a:r>
              <a:rPr lang="en-IN" sz="1900" spc="10" dirty="0">
                <a:latin typeface="Arial"/>
                <a:cs typeface="Arial"/>
              </a:rPr>
              <a:t>literature concerning </a:t>
            </a:r>
            <a:r>
              <a:rPr lang="en-IN" sz="1900" spc="15" dirty="0">
                <a:latin typeface="Arial"/>
                <a:cs typeface="Arial"/>
              </a:rPr>
              <a:t>8086, there </a:t>
            </a:r>
            <a:r>
              <a:rPr lang="en-IN" sz="1900" spc="10" dirty="0">
                <a:latin typeface="Arial"/>
                <a:cs typeface="Arial"/>
              </a:rPr>
              <a:t>are</a:t>
            </a:r>
            <a:r>
              <a:rPr lang="en-IN" sz="1900" spc="30" dirty="0">
                <a:latin typeface="Arial"/>
                <a:cs typeface="Arial"/>
              </a:rPr>
              <a:t> </a:t>
            </a:r>
            <a:r>
              <a:rPr lang="en-IN" sz="1900" spc="15" dirty="0">
                <a:latin typeface="Arial"/>
                <a:cs typeface="Arial"/>
              </a:rPr>
              <a:t>three</a:t>
            </a:r>
            <a:r>
              <a:rPr lang="en-IN" sz="1900" spc="5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types  </a:t>
            </a:r>
            <a:r>
              <a:rPr lang="en-IN" sz="1900" spc="15" dirty="0">
                <a:latin typeface="Arial"/>
                <a:cs typeface="Arial"/>
              </a:rPr>
              <a:t>of addresses mentioned</a:t>
            </a:r>
            <a:r>
              <a:rPr lang="en-IN" sz="1900" spc="10" dirty="0">
                <a:latin typeface="Arial"/>
                <a:cs typeface="Arial"/>
              </a:rPr>
              <a:t> frequently:</a:t>
            </a:r>
            <a:endParaRPr lang="en-IN" sz="1900" dirty="0">
              <a:latin typeface="Arial"/>
              <a:cs typeface="Arial"/>
            </a:endParaRPr>
          </a:p>
          <a:p>
            <a:pPr marL="565150" marR="331470" lvl="1" indent="-197485">
              <a:spcBef>
                <a:spcPts val="42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The </a:t>
            </a:r>
            <a:r>
              <a:rPr lang="en-IN" sz="1650" b="1" spc="-5" dirty="0">
                <a:latin typeface="Arial"/>
                <a:cs typeface="Arial"/>
              </a:rPr>
              <a:t>physical </a:t>
            </a:r>
            <a:r>
              <a:rPr lang="en-IN" sz="1650" b="1" dirty="0">
                <a:latin typeface="Arial"/>
                <a:cs typeface="Arial"/>
              </a:rPr>
              <a:t>address </a:t>
            </a:r>
            <a:r>
              <a:rPr lang="en-IN" sz="1650" dirty="0">
                <a:latin typeface="Arial"/>
                <a:cs typeface="Arial"/>
              </a:rPr>
              <a:t>- the 20-bit </a:t>
            </a:r>
            <a:r>
              <a:rPr lang="en-IN" sz="1650" spc="5" dirty="0">
                <a:latin typeface="Arial"/>
                <a:cs typeface="Arial"/>
              </a:rPr>
              <a:t>address </a:t>
            </a:r>
            <a:r>
              <a:rPr lang="en-IN" sz="1650" dirty="0">
                <a:latin typeface="Arial"/>
                <a:cs typeface="Arial"/>
              </a:rPr>
              <a:t>actually </a:t>
            </a:r>
            <a:r>
              <a:rPr lang="en-IN" sz="1650" spc="5" dirty="0">
                <a:latin typeface="Arial"/>
                <a:cs typeface="Arial"/>
              </a:rPr>
              <a:t>on  </a:t>
            </a:r>
            <a:r>
              <a:rPr lang="en-IN" sz="1650" dirty="0">
                <a:latin typeface="Arial"/>
                <a:cs typeface="Arial"/>
              </a:rPr>
              <a:t>the address pins </a:t>
            </a:r>
            <a:r>
              <a:rPr lang="en-IN" sz="1650" spc="-5" dirty="0">
                <a:latin typeface="Arial"/>
                <a:cs typeface="Arial"/>
              </a:rPr>
              <a:t>of the </a:t>
            </a:r>
            <a:r>
              <a:rPr lang="en-IN" sz="1650" dirty="0">
                <a:latin typeface="Arial"/>
                <a:cs typeface="Arial"/>
              </a:rPr>
              <a:t>8086 </a:t>
            </a:r>
            <a:r>
              <a:rPr lang="en-IN" sz="1650" spc="-5" dirty="0">
                <a:latin typeface="Arial"/>
                <a:cs typeface="Arial"/>
              </a:rPr>
              <a:t>processor, decoded </a:t>
            </a:r>
            <a:r>
              <a:rPr lang="en-IN" sz="1650" dirty="0">
                <a:latin typeface="Arial"/>
                <a:cs typeface="Arial"/>
              </a:rPr>
              <a:t>by </a:t>
            </a:r>
            <a:r>
              <a:rPr lang="en-IN" sz="1650" spc="-5" dirty="0">
                <a:latin typeface="Arial"/>
                <a:cs typeface="Arial"/>
              </a:rPr>
              <a:t>the  memory </a:t>
            </a:r>
            <a:r>
              <a:rPr lang="en-IN" sz="1650" dirty="0">
                <a:latin typeface="Arial"/>
                <a:cs typeface="Arial"/>
              </a:rPr>
              <a:t>interfacing</a:t>
            </a:r>
            <a:r>
              <a:rPr lang="en-IN" sz="1650" spc="-2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circuitry.</a:t>
            </a:r>
            <a:endParaRPr lang="en-IN" sz="1650" dirty="0">
              <a:latin typeface="Arial"/>
              <a:cs typeface="Arial"/>
            </a:endParaRPr>
          </a:p>
          <a:p>
            <a:pPr marL="840740" lvl="2" indent="-157480">
              <a:spcBef>
                <a:spcPts val="350"/>
              </a:spcBef>
              <a:tabLst>
                <a:tab pos="841375" algn="l"/>
              </a:tabLst>
            </a:pPr>
            <a:r>
              <a:rPr lang="en-IN" sz="1450" spc="-5" dirty="0">
                <a:latin typeface="Arial"/>
                <a:cs typeface="Arial"/>
              </a:rPr>
              <a:t>This address can </a:t>
            </a:r>
            <a:r>
              <a:rPr lang="en-IN" sz="1450" spc="-10" dirty="0">
                <a:latin typeface="Arial"/>
                <a:cs typeface="Arial"/>
              </a:rPr>
              <a:t>have </a:t>
            </a:r>
            <a:r>
              <a:rPr lang="en-IN" sz="1450" dirty="0">
                <a:latin typeface="Arial"/>
                <a:cs typeface="Arial"/>
              </a:rPr>
              <a:t>a </a:t>
            </a:r>
            <a:r>
              <a:rPr lang="en-IN" sz="1450" spc="-5" dirty="0">
                <a:latin typeface="Arial"/>
                <a:cs typeface="Arial"/>
              </a:rPr>
              <a:t>range </a:t>
            </a:r>
            <a:r>
              <a:rPr lang="en-IN" sz="1450" spc="-10" dirty="0">
                <a:latin typeface="Arial"/>
                <a:cs typeface="Arial"/>
              </a:rPr>
              <a:t>of 00000H </a:t>
            </a:r>
            <a:r>
              <a:rPr lang="en-IN" sz="1450" spc="-5" dirty="0">
                <a:latin typeface="Arial"/>
                <a:cs typeface="Arial"/>
              </a:rPr>
              <a:t>to</a:t>
            </a:r>
            <a:r>
              <a:rPr lang="en-IN" sz="1450" spc="5" dirty="0">
                <a:latin typeface="Arial"/>
                <a:cs typeface="Arial"/>
              </a:rPr>
              <a:t> </a:t>
            </a:r>
            <a:r>
              <a:rPr lang="en-IN" sz="1450" dirty="0">
                <a:latin typeface="Arial"/>
                <a:cs typeface="Arial"/>
              </a:rPr>
              <a:t>FFFFFH.</a:t>
            </a:r>
          </a:p>
          <a:p>
            <a:pPr marL="840740" marR="449580" lvl="2" indent="-157480">
              <a:spcBef>
                <a:spcPts val="350"/>
              </a:spcBef>
              <a:tabLst>
                <a:tab pos="841375" algn="l"/>
              </a:tabLst>
            </a:pPr>
            <a:r>
              <a:rPr lang="en-IN" sz="1450" dirty="0">
                <a:latin typeface="Arial"/>
                <a:cs typeface="Arial"/>
              </a:rPr>
              <a:t>An </a:t>
            </a:r>
            <a:r>
              <a:rPr lang="en-IN" sz="1450" spc="-10" dirty="0">
                <a:latin typeface="Arial"/>
                <a:cs typeface="Arial"/>
              </a:rPr>
              <a:t>actual </a:t>
            </a:r>
            <a:r>
              <a:rPr lang="en-IN" sz="1450" spc="-5" dirty="0">
                <a:latin typeface="Arial"/>
                <a:cs typeface="Arial"/>
              </a:rPr>
              <a:t>physical location </a:t>
            </a:r>
            <a:r>
              <a:rPr lang="en-IN" sz="1450" dirty="0">
                <a:latin typeface="Arial"/>
                <a:cs typeface="Arial"/>
              </a:rPr>
              <a:t>in RAM or ROM </a:t>
            </a:r>
            <a:r>
              <a:rPr lang="en-IN" sz="1450" spc="-5" dirty="0">
                <a:latin typeface="Arial"/>
                <a:cs typeface="Arial"/>
              </a:rPr>
              <a:t>within the </a:t>
            </a:r>
            <a:r>
              <a:rPr lang="en-IN" sz="1450" dirty="0">
                <a:latin typeface="Arial"/>
                <a:cs typeface="Arial"/>
              </a:rPr>
              <a:t>1</a:t>
            </a:r>
            <a:r>
              <a:rPr lang="en-IN" sz="1450" spc="-95" dirty="0">
                <a:latin typeface="Arial"/>
                <a:cs typeface="Arial"/>
              </a:rPr>
              <a:t> </a:t>
            </a:r>
            <a:r>
              <a:rPr lang="en-IN" sz="1450" spc="10" dirty="0" err="1">
                <a:latin typeface="Arial"/>
                <a:cs typeface="Arial"/>
              </a:rPr>
              <a:t>mb</a:t>
            </a:r>
            <a:r>
              <a:rPr lang="en-IN" sz="1450" spc="10" dirty="0">
                <a:latin typeface="Arial"/>
                <a:cs typeface="Arial"/>
              </a:rPr>
              <a:t>  </a:t>
            </a:r>
            <a:r>
              <a:rPr lang="en-IN" sz="1450" dirty="0">
                <a:latin typeface="Arial"/>
                <a:cs typeface="Arial"/>
              </a:rPr>
              <a:t>memory</a:t>
            </a:r>
            <a:r>
              <a:rPr lang="en-IN" sz="1450" spc="-3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range.</a:t>
            </a:r>
            <a:endParaRPr lang="en-IN" sz="1450" dirty="0">
              <a:latin typeface="Arial"/>
              <a:cs typeface="Arial"/>
            </a:endParaRPr>
          </a:p>
          <a:p>
            <a:pPr marL="565150" marR="401955" lvl="1" indent="-197485">
              <a:spcBef>
                <a:spcPts val="39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The offset address </a:t>
            </a:r>
            <a:r>
              <a:rPr lang="en-IN" sz="1650" dirty="0">
                <a:latin typeface="Arial"/>
                <a:cs typeface="Arial"/>
              </a:rPr>
              <a:t>- a location in a </a:t>
            </a:r>
            <a:r>
              <a:rPr lang="en-IN" sz="1650" spc="-5" dirty="0">
                <a:latin typeface="Arial"/>
                <a:cs typeface="Arial"/>
              </a:rPr>
              <a:t>64K-byte </a:t>
            </a:r>
            <a:r>
              <a:rPr lang="en-IN" sz="1650" dirty="0">
                <a:latin typeface="Arial"/>
                <a:cs typeface="Arial"/>
              </a:rPr>
              <a:t>segment  range, </a:t>
            </a:r>
            <a:r>
              <a:rPr lang="en-IN" sz="1650" spc="-5" dirty="0">
                <a:latin typeface="Arial"/>
                <a:cs typeface="Arial"/>
              </a:rPr>
              <a:t>which </a:t>
            </a:r>
            <a:r>
              <a:rPr lang="en-IN" sz="1650" dirty="0">
                <a:latin typeface="Arial"/>
                <a:cs typeface="Arial"/>
              </a:rPr>
              <a:t>can </a:t>
            </a:r>
            <a:r>
              <a:rPr lang="en-IN" sz="1650" dirty="0" err="1">
                <a:latin typeface="Arial"/>
                <a:cs typeface="Arial"/>
              </a:rPr>
              <a:t>can</a:t>
            </a:r>
            <a:r>
              <a:rPr lang="en-IN" sz="1650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range </a:t>
            </a:r>
            <a:r>
              <a:rPr lang="en-IN" sz="1650" dirty="0">
                <a:latin typeface="Arial"/>
                <a:cs typeface="Arial"/>
              </a:rPr>
              <a:t>from 0000H </a:t>
            </a:r>
            <a:r>
              <a:rPr lang="en-IN" sz="1650" spc="-5" dirty="0">
                <a:latin typeface="Arial"/>
                <a:cs typeface="Arial"/>
              </a:rPr>
              <a:t>to</a:t>
            </a:r>
            <a:r>
              <a:rPr lang="en-IN" sz="1650" spc="1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FFFFH.</a:t>
            </a:r>
          </a:p>
          <a:p>
            <a:pPr marL="565150" marR="183515" lvl="1" indent="-197485">
              <a:spcBef>
                <a:spcPts val="409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b="1" dirty="0">
                <a:latin typeface="Arial"/>
                <a:cs typeface="Arial"/>
              </a:rPr>
              <a:t>The </a:t>
            </a:r>
            <a:r>
              <a:rPr lang="en-IN" sz="1650" b="1" spc="-5" dirty="0">
                <a:latin typeface="Arial"/>
                <a:cs typeface="Arial"/>
              </a:rPr>
              <a:t>logical </a:t>
            </a:r>
            <a:r>
              <a:rPr lang="en-IN" sz="1650" b="1" dirty="0">
                <a:latin typeface="Arial"/>
                <a:cs typeface="Arial"/>
              </a:rPr>
              <a:t>address </a:t>
            </a:r>
            <a:r>
              <a:rPr lang="en-IN" sz="1650" dirty="0">
                <a:latin typeface="Arial"/>
                <a:cs typeface="Arial"/>
              </a:rPr>
              <a:t>- which consists </a:t>
            </a:r>
            <a:r>
              <a:rPr lang="en-IN" sz="1650" spc="-5" dirty="0">
                <a:latin typeface="Arial"/>
                <a:cs typeface="Arial"/>
              </a:rPr>
              <a:t>of </a:t>
            </a:r>
            <a:r>
              <a:rPr lang="en-IN" sz="1650" dirty="0">
                <a:latin typeface="Arial"/>
                <a:cs typeface="Arial"/>
              </a:rPr>
              <a:t>a segment </a:t>
            </a:r>
            <a:r>
              <a:rPr lang="en-IN" sz="1650" spc="-5" dirty="0">
                <a:latin typeface="Arial"/>
                <a:cs typeface="Arial"/>
              </a:rPr>
              <a:t>value  </a:t>
            </a:r>
            <a:r>
              <a:rPr lang="en-IN" sz="1650" dirty="0">
                <a:latin typeface="Arial"/>
                <a:cs typeface="Arial"/>
              </a:rPr>
              <a:t>and </a:t>
            </a:r>
            <a:r>
              <a:rPr lang="en-IN" sz="1650" spc="-5" dirty="0">
                <a:latin typeface="Arial"/>
                <a:cs typeface="Arial"/>
              </a:rPr>
              <a:t>an offset</a:t>
            </a:r>
            <a:r>
              <a:rPr lang="en-IN" sz="1650" spc="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address.</a:t>
            </a:r>
          </a:p>
          <a:p>
            <a:pPr marL="367665" marR="215900" lvl="1" indent="0">
              <a:spcBef>
                <a:spcPts val="395"/>
              </a:spcBef>
              <a:buNone/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code</a:t>
            </a:r>
            <a:r>
              <a:rPr lang="en-IN" b="1" spc="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segment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13017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200" spc="15" dirty="0">
                <a:latin typeface="Arial"/>
                <a:cs typeface="Arial"/>
              </a:rPr>
              <a:t>To </a:t>
            </a:r>
            <a:r>
              <a:rPr lang="en-IN" sz="2200" spc="10" dirty="0">
                <a:latin typeface="Arial"/>
                <a:cs typeface="Arial"/>
              </a:rPr>
              <a:t>execute </a:t>
            </a:r>
            <a:r>
              <a:rPr lang="en-IN" sz="2200" spc="20" dirty="0">
                <a:latin typeface="Arial"/>
                <a:cs typeface="Arial"/>
              </a:rPr>
              <a:t>a </a:t>
            </a:r>
            <a:r>
              <a:rPr lang="en-IN" sz="2200" spc="15" dirty="0">
                <a:latin typeface="Arial"/>
                <a:cs typeface="Arial"/>
              </a:rPr>
              <a:t>program, </a:t>
            </a:r>
            <a:r>
              <a:rPr lang="en-IN" sz="2200" spc="20" dirty="0">
                <a:latin typeface="Arial"/>
                <a:cs typeface="Arial"/>
              </a:rPr>
              <a:t>8086 </a:t>
            </a:r>
            <a:r>
              <a:rPr lang="en-IN" sz="2200" spc="5" dirty="0">
                <a:latin typeface="Arial"/>
                <a:cs typeface="Arial"/>
              </a:rPr>
              <a:t>fetches </a:t>
            </a:r>
            <a:r>
              <a:rPr lang="en-IN" sz="2200" spc="10" dirty="0">
                <a:latin typeface="Arial"/>
                <a:cs typeface="Arial"/>
              </a:rPr>
              <a:t>the instructions  </a:t>
            </a:r>
            <a:r>
              <a:rPr lang="en-IN" sz="2200" spc="15" dirty="0">
                <a:latin typeface="Arial"/>
                <a:cs typeface="Arial"/>
              </a:rPr>
              <a:t>(opcodes </a:t>
            </a:r>
            <a:r>
              <a:rPr lang="en-IN" sz="2200" spc="20" dirty="0">
                <a:latin typeface="Arial"/>
                <a:cs typeface="Arial"/>
              </a:rPr>
              <a:t>and </a:t>
            </a:r>
            <a:r>
              <a:rPr lang="en-IN" sz="2200" spc="15" dirty="0">
                <a:latin typeface="Arial"/>
                <a:cs typeface="Arial"/>
              </a:rPr>
              <a:t>operands) from the code</a:t>
            </a:r>
            <a:r>
              <a:rPr lang="en-IN" sz="2200" spc="-35" dirty="0">
                <a:latin typeface="Arial"/>
                <a:cs typeface="Arial"/>
              </a:rPr>
              <a:t> </a:t>
            </a:r>
            <a:r>
              <a:rPr lang="en-IN" sz="2200" spc="15" dirty="0">
                <a:latin typeface="Arial"/>
                <a:cs typeface="Arial"/>
              </a:rPr>
              <a:t>segment.</a:t>
            </a:r>
            <a:endParaRPr lang="en-IN" sz="2200" dirty="0">
              <a:latin typeface="Arial"/>
              <a:cs typeface="Arial"/>
            </a:endParaRPr>
          </a:p>
          <a:p>
            <a:pPr marL="565150" marR="172720" lvl="1" indent="-197485" algn="just">
              <a:spcBef>
                <a:spcPts val="420"/>
              </a:spcBef>
              <a:tabLst>
                <a:tab pos="565785" algn="l"/>
              </a:tabLst>
            </a:pPr>
            <a:r>
              <a:rPr lang="en-IN" sz="2200" dirty="0">
                <a:latin typeface="Arial"/>
                <a:cs typeface="Arial"/>
              </a:rPr>
              <a:t>The </a:t>
            </a:r>
            <a:r>
              <a:rPr lang="en-IN" sz="2200" spc="-5" dirty="0">
                <a:solidFill>
                  <a:srgbClr val="0070C0"/>
                </a:solidFill>
                <a:latin typeface="Arial"/>
                <a:cs typeface="Arial"/>
              </a:rPr>
              <a:t>logical </a:t>
            </a:r>
            <a:r>
              <a:rPr lang="en-IN" sz="2200" dirty="0">
                <a:solidFill>
                  <a:srgbClr val="0070C0"/>
                </a:solidFill>
                <a:latin typeface="Arial"/>
                <a:cs typeface="Arial"/>
              </a:rPr>
              <a:t>address </a:t>
            </a:r>
            <a:r>
              <a:rPr lang="en-IN" sz="2200" spc="-5" dirty="0">
                <a:latin typeface="Arial"/>
                <a:cs typeface="Arial"/>
              </a:rPr>
              <a:t>of </a:t>
            </a:r>
            <a:r>
              <a:rPr lang="en-IN" sz="2200" dirty="0">
                <a:latin typeface="Arial"/>
                <a:cs typeface="Arial"/>
              </a:rPr>
              <a:t>an </a:t>
            </a:r>
            <a:r>
              <a:rPr lang="en-IN" sz="2200" spc="-5" dirty="0">
                <a:latin typeface="Arial"/>
                <a:cs typeface="Arial"/>
              </a:rPr>
              <a:t>instruction always </a:t>
            </a:r>
            <a:r>
              <a:rPr lang="en-IN" sz="2200" dirty="0">
                <a:latin typeface="Arial"/>
                <a:cs typeface="Arial"/>
              </a:rPr>
              <a:t>consists </a:t>
            </a:r>
            <a:r>
              <a:rPr lang="en-IN" sz="2200" spc="-5" dirty="0">
                <a:latin typeface="Arial"/>
                <a:cs typeface="Arial"/>
              </a:rPr>
              <a:t>of </a:t>
            </a:r>
            <a:r>
              <a:rPr lang="en-IN" sz="2200" dirty="0">
                <a:latin typeface="Arial"/>
                <a:cs typeface="Arial"/>
              </a:rPr>
              <a:t>a 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CS (code segment)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and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an IP (instruction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pointer</a:t>
            </a:r>
            <a:r>
              <a:rPr lang="en-IN" sz="2200" spc="-5" dirty="0">
                <a:latin typeface="Arial"/>
                <a:cs typeface="Arial"/>
              </a:rPr>
              <a:t>), shown  in </a:t>
            </a:r>
            <a:r>
              <a:rPr lang="en-IN" sz="2200" b="1" spc="-5" dirty="0">
                <a:solidFill>
                  <a:srgbClr val="00B050"/>
                </a:solidFill>
                <a:latin typeface="Courier New"/>
                <a:cs typeface="Courier New"/>
              </a:rPr>
              <a:t>CS:IP</a:t>
            </a:r>
            <a:r>
              <a:rPr lang="en-IN" sz="2200" b="1" spc="-53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en-IN" sz="2200" dirty="0">
                <a:solidFill>
                  <a:srgbClr val="00B050"/>
                </a:solidFill>
                <a:latin typeface="Arial"/>
                <a:cs typeface="Arial"/>
              </a:rPr>
              <a:t>format</a:t>
            </a:r>
            <a:r>
              <a:rPr lang="en-IN" sz="2200" dirty="0">
                <a:latin typeface="Arial"/>
                <a:cs typeface="Arial"/>
              </a:rPr>
              <a:t>.</a:t>
            </a:r>
          </a:p>
          <a:p>
            <a:pPr marL="565150" marR="495934" lvl="1" indent="-197485" algn="just">
              <a:spcBef>
                <a:spcPts val="400"/>
              </a:spcBef>
              <a:tabLst>
                <a:tab pos="565785" algn="l"/>
              </a:tabLst>
            </a:pPr>
            <a:r>
              <a:rPr lang="en-IN" sz="2200" dirty="0">
                <a:latin typeface="Arial"/>
                <a:cs typeface="Arial"/>
              </a:rPr>
              <a:t>The </a:t>
            </a:r>
            <a:r>
              <a:rPr lang="en-IN" sz="2200" spc="-5" dirty="0">
                <a:solidFill>
                  <a:srgbClr val="0070C0"/>
                </a:solidFill>
                <a:latin typeface="Arial"/>
                <a:cs typeface="Arial"/>
              </a:rPr>
              <a:t>physical </a:t>
            </a:r>
            <a:r>
              <a:rPr lang="en-IN" sz="2200" dirty="0">
                <a:solidFill>
                  <a:srgbClr val="0070C0"/>
                </a:solidFill>
                <a:latin typeface="Arial"/>
                <a:cs typeface="Arial"/>
              </a:rPr>
              <a:t>address </a:t>
            </a:r>
            <a:r>
              <a:rPr lang="en-IN" sz="2200" dirty="0">
                <a:latin typeface="Arial"/>
                <a:cs typeface="Arial"/>
              </a:rPr>
              <a:t>for the location </a:t>
            </a:r>
            <a:r>
              <a:rPr lang="en-IN" sz="2200" spc="-5" dirty="0">
                <a:latin typeface="Arial"/>
                <a:cs typeface="Arial"/>
              </a:rPr>
              <a:t>of the </a:t>
            </a:r>
            <a:r>
              <a:rPr lang="en-IN" sz="2200" dirty="0">
                <a:latin typeface="Arial"/>
                <a:cs typeface="Arial"/>
              </a:rPr>
              <a:t>instruction  </a:t>
            </a:r>
            <a:r>
              <a:rPr lang="en-IN" sz="2200" spc="-5" dirty="0">
                <a:latin typeface="Arial"/>
                <a:cs typeface="Arial"/>
              </a:rPr>
              <a:t>is </a:t>
            </a:r>
            <a:r>
              <a:rPr lang="en-IN" sz="2200" dirty="0">
                <a:latin typeface="Arial"/>
                <a:cs typeface="Arial"/>
              </a:rPr>
              <a:t>generated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by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shifting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the CS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left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one hex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digit, then 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adding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lang="en-IN" sz="2200" spc="-5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lang="en-IN" sz="2200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200" dirty="0">
                <a:solidFill>
                  <a:srgbClr val="FF0000"/>
                </a:solidFill>
                <a:latin typeface="Arial"/>
                <a:cs typeface="Arial"/>
              </a:rPr>
              <a:t>IP.</a:t>
            </a:r>
          </a:p>
          <a:p>
            <a:pPr marL="840740" lvl="2" indent="-157480">
              <a:spcBef>
                <a:spcPts val="370"/>
              </a:spcBef>
              <a:tabLst>
                <a:tab pos="841375" algn="l"/>
              </a:tabLst>
            </a:pPr>
            <a:r>
              <a:rPr lang="en-IN" sz="2200" spc="-5" dirty="0">
                <a:solidFill>
                  <a:srgbClr val="00B050"/>
                </a:solidFill>
                <a:latin typeface="Arial"/>
                <a:cs typeface="Arial"/>
              </a:rPr>
              <a:t>IP contains </a:t>
            </a:r>
            <a:r>
              <a:rPr lang="en-IN" sz="2200" dirty="0">
                <a:solidFill>
                  <a:srgbClr val="00B050"/>
                </a:solidFill>
                <a:latin typeface="Arial"/>
                <a:cs typeface="Arial"/>
              </a:rPr>
              <a:t>the </a:t>
            </a:r>
            <a:r>
              <a:rPr lang="en-IN" sz="2200" spc="-5" dirty="0">
                <a:solidFill>
                  <a:srgbClr val="00B050"/>
                </a:solidFill>
                <a:latin typeface="Arial"/>
                <a:cs typeface="Arial"/>
              </a:rPr>
              <a:t>offset</a:t>
            </a:r>
            <a:r>
              <a:rPr lang="en-IN" sz="2200" spc="-3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IN" sz="2200" dirty="0">
                <a:solidFill>
                  <a:srgbClr val="00B050"/>
                </a:solidFill>
                <a:latin typeface="Arial"/>
                <a:cs typeface="Arial"/>
              </a:rPr>
              <a:t>address</a:t>
            </a:r>
            <a:r>
              <a:rPr lang="en-IN" sz="2200" dirty="0">
                <a:latin typeface="Arial"/>
                <a:cs typeface="Arial"/>
              </a:rPr>
              <a:t>.</a:t>
            </a:r>
          </a:p>
          <a:p>
            <a:pPr marL="289560" marR="427990" indent="-237490">
              <a:lnSpc>
                <a:spcPct val="101699"/>
              </a:lnSpc>
              <a:spcBef>
                <a:spcPts val="434"/>
              </a:spcBef>
              <a:tabLst>
                <a:tab pos="289560" algn="l"/>
                <a:tab pos="290195" algn="l"/>
              </a:tabLst>
            </a:pPr>
            <a:r>
              <a:rPr lang="en-IN" sz="2200" spc="15" dirty="0">
                <a:solidFill>
                  <a:schemeClr val="accent5"/>
                </a:solidFill>
                <a:latin typeface="Arial"/>
                <a:cs typeface="Arial"/>
              </a:rPr>
              <a:t>The </a:t>
            </a:r>
            <a:r>
              <a:rPr lang="en-IN" sz="2200" spc="10" dirty="0">
                <a:solidFill>
                  <a:schemeClr val="accent5"/>
                </a:solidFill>
                <a:latin typeface="Arial"/>
                <a:cs typeface="Arial"/>
              </a:rPr>
              <a:t>resulting 20-bit address </a:t>
            </a:r>
            <a:r>
              <a:rPr lang="en-IN" sz="2200" dirty="0">
                <a:solidFill>
                  <a:schemeClr val="accent5"/>
                </a:solidFill>
                <a:latin typeface="Arial"/>
                <a:cs typeface="Arial"/>
              </a:rPr>
              <a:t>is </a:t>
            </a:r>
            <a:r>
              <a:rPr lang="en-IN" sz="2200" spc="10" dirty="0">
                <a:solidFill>
                  <a:schemeClr val="accent5"/>
                </a:solidFill>
                <a:latin typeface="Arial"/>
                <a:cs typeface="Arial"/>
              </a:rPr>
              <a:t>called the </a:t>
            </a:r>
            <a:r>
              <a:rPr lang="en-IN" sz="2200" i="1" spc="15" dirty="0">
                <a:solidFill>
                  <a:schemeClr val="accent5"/>
                </a:solidFill>
                <a:latin typeface="Arial"/>
                <a:cs typeface="Arial"/>
              </a:rPr>
              <a:t>physical  address</a:t>
            </a:r>
            <a:r>
              <a:rPr lang="en-IN" sz="2200" i="1" spc="15" dirty="0">
                <a:latin typeface="Arial"/>
                <a:cs typeface="Arial"/>
              </a:rPr>
              <a:t> </a:t>
            </a:r>
            <a:r>
              <a:rPr lang="en-IN" sz="2200" spc="10" dirty="0">
                <a:latin typeface="Arial"/>
                <a:cs typeface="Arial"/>
              </a:rPr>
              <a:t>since </a:t>
            </a:r>
            <a:r>
              <a:rPr lang="en-IN" sz="2200" spc="-5" dirty="0">
                <a:latin typeface="Arial"/>
                <a:cs typeface="Arial"/>
              </a:rPr>
              <a:t>it </a:t>
            </a:r>
            <a:r>
              <a:rPr lang="en-IN" sz="2200" spc="10" dirty="0">
                <a:latin typeface="Arial"/>
                <a:cs typeface="Arial"/>
              </a:rPr>
              <a:t>is </a:t>
            </a:r>
            <a:r>
              <a:rPr lang="en-IN" sz="2200" spc="15" dirty="0">
                <a:latin typeface="Arial"/>
                <a:cs typeface="Arial"/>
              </a:rPr>
              <a:t>put </a:t>
            </a:r>
            <a:r>
              <a:rPr lang="en-IN" sz="2200" spc="20" dirty="0">
                <a:latin typeface="Arial"/>
                <a:cs typeface="Arial"/>
              </a:rPr>
              <a:t>on </a:t>
            </a:r>
            <a:r>
              <a:rPr lang="en-IN" sz="2200" spc="15" dirty="0">
                <a:latin typeface="Arial"/>
                <a:cs typeface="Arial"/>
              </a:rPr>
              <a:t>the </a:t>
            </a:r>
            <a:r>
              <a:rPr lang="en-IN" sz="2200" spc="10" dirty="0">
                <a:latin typeface="Arial"/>
                <a:cs typeface="Arial"/>
              </a:rPr>
              <a:t>external </a:t>
            </a:r>
            <a:r>
              <a:rPr lang="en-IN" sz="2200" spc="15" dirty="0">
                <a:latin typeface="Arial"/>
                <a:cs typeface="Arial"/>
              </a:rPr>
              <a:t>physical  </a:t>
            </a:r>
            <a:r>
              <a:rPr lang="en-IN" sz="2200" spc="10" dirty="0">
                <a:latin typeface="Arial"/>
                <a:cs typeface="Arial"/>
              </a:rPr>
              <a:t>address </a:t>
            </a:r>
            <a:r>
              <a:rPr lang="en-IN" sz="2200" spc="15" dirty="0">
                <a:latin typeface="Arial"/>
                <a:cs typeface="Arial"/>
              </a:rPr>
              <a:t>bus </a:t>
            </a:r>
            <a:r>
              <a:rPr lang="en-IN" sz="2200" spc="10" dirty="0">
                <a:latin typeface="Arial"/>
                <a:cs typeface="Arial"/>
              </a:rPr>
              <a:t>pins.</a:t>
            </a:r>
            <a:endParaRPr lang="en-IN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7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Assume </a:t>
            </a:r>
            <a:r>
              <a:rPr lang="en-IN" spc="5" dirty="0">
                <a:latin typeface="Arial"/>
                <a:cs typeface="Arial"/>
              </a:rPr>
              <a:t>values </a:t>
            </a:r>
            <a:r>
              <a:rPr lang="en-IN" spc="10" dirty="0">
                <a:latin typeface="Arial"/>
                <a:cs typeface="Arial"/>
              </a:rPr>
              <a:t>in </a:t>
            </a:r>
            <a:r>
              <a:rPr lang="en-IN" spc="20" dirty="0">
                <a:latin typeface="Arial"/>
                <a:cs typeface="Arial"/>
              </a:rPr>
              <a:t>CS </a:t>
            </a:r>
            <a:r>
              <a:rPr lang="en-IN" spc="25" dirty="0">
                <a:latin typeface="Arial"/>
                <a:cs typeface="Arial"/>
              </a:rPr>
              <a:t>&amp; </a:t>
            </a:r>
            <a:r>
              <a:rPr lang="en-IN" spc="15" dirty="0">
                <a:latin typeface="Arial"/>
                <a:cs typeface="Arial"/>
              </a:rPr>
              <a:t>IP as </a:t>
            </a:r>
            <a:r>
              <a:rPr lang="en-IN" spc="10" dirty="0">
                <a:latin typeface="Arial"/>
                <a:cs typeface="Arial"/>
              </a:rPr>
              <a:t>shown in the</a:t>
            </a:r>
            <a:r>
              <a:rPr lang="en-IN" spc="-50" dirty="0">
                <a:latin typeface="Arial"/>
                <a:cs typeface="Arial"/>
              </a:rPr>
              <a:t> </a:t>
            </a:r>
            <a:r>
              <a:rPr lang="en-IN" spc="10" dirty="0" smtClean="0">
                <a:latin typeface="Arial"/>
                <a:cs typeface="Arial"/>
              </a:rPr>
              <a:t>diagram</a:t>
            </a:r>
          </a:p>
          <a:p>
            <a:endParaRPr lang="en-US" spc="10" dirty="0" smtClean="0">
              <a:latin typeface="Arial"/>
              <a:cs typeface="Arial"/>
            </a:endParaRPr>
          </a:p>
          <a:p>
            <a:endParaRPr lang="en-US" spc="10" dirty="0">
              <a:latin typeface="Arial"/>
              <a:cs typeface="Arial"/>
            </a:endParaRPr>
          </a:p>
          <a:p>
            <a:pPr marL="565150" lvl="1" indent="-197485"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The </a:t>
            </a:r>
            <a:r>
              <a:rPr lang="en-IN" sz="2400" spc="-5" dirty="0">
                <a:solidFill>
                  <a:srgbClr val="0070C0"/>
                </a:solidFill>
                <a:latin typeface="Arial"/>
                <a:cs typeface="Arial"/>
              </a:rPr>
              <a:t>offset address </a:t>
            </a:r>
            <a:r>
              <a:rPr lang="en-IN" sz="2400" spc="-5" dirty="0">
                <a:latin typeface="Arial"/>
                <a:cs typeface="Arial"/>
              </a:rPr>
              <a:t>contained in IP, is</a:t>
            </a:r>
            <a:r>
              <a:rPr lang="en-IN" sz="2400" spc="35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95F3H.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The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logical </a:t>
            </a: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address </a:t>
            </a:r>
            <a:r>
              <a:rPr lang="en-IN" sz="2400" spc="-5" dirty="0">
                <a:latin typeface="Arial"/>
                <a:cs typeface="Arial"/>
              </a:rPr>
              <a:t>is </a:t>
            </a:r>
            <a:r>
              <a:rPr lang="en-IN"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CS:IP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lang="en-IN" sz="2400" dirty="0">
                <a:latin typeface="Arial"/>
                <a:cs typeface="Arial"/>
              </a:rPr>
              <a:t>or</a:t>
            </a:r>
            <a:r>
              <a:rPr lang="en-IN" sz="2400" spc="5" dirty="0">
                <a:latin typeface="Arial"/>
                <a:cs typeface="Arial"/>
              </a:rPr>
              <a:t> </a:t>
            </a:r>
            <a:r>
              <a:rPr lang="en-IN" sz="2400" b="1" spc="-5" dirty="0">
                <a:latin typeface="Courier New"/>
                <a:cs typeface="Courier New"/>
              </a:rPr>
              <a:t>2500:95F3H.</a:t>
            </a:r>
            <a:endParaRPr lang="en-IN" sz="2400" dirty="0">
              <a:latin typeface="Courier New"/>
              <a:cs typeface="Courier New"/>
            </a:endParaRP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The </a:t>
            </a:r>
            <a:r>
              <a:rPr lang="en-IN" sz="2400" spc="-5" dirty="0">
                <a:solidFill>
                  <a:srgbClr val="0070C0"/>
                </a:solidFill>
                <a:latin typeface="Arial"/>
                <a:cs typeface="Arial"/>
              </a:rPr>
              <a:t>physical </a:t>
            </a:r>
            <a:r>
              <a:rPr lang="en-IN" sz="2400" spc="5" dirty="0">
                <a:solidFill>
                  <a:srgbClr val="0070C0"/>
                </a:solidFill>
                <a:latin typeface="Arial"/>
                <a:cs typeface="Arial"/>
              </a:rPr>
              <a:t>address </a:t>
            </a:r>
            <a:r>
              <a:rPr lang="en-IN" sz="2400" dirty="0">
                <a:latin typeface="Arial"/>
                <a:cs typeface="Arial"/>
              </a:rPr>
              <a:t>will </a:t>
            </a:r>
            <a:r>
              <a:rPr lang="en-IN" sz="2400" spc="5" dirty="0">
                <a:latin typeface="Arial"/>
                <a:cs typeface="Arial"/>
              </a:rPr>
              <a:t>be </a:t>
            </a:r>
            <a:r>
              <a:rPr lang="en-IN" sz="2400" dirty="0">
                <a:latin typeface="Arial"/>
                <a:cs typeface="Arial"/>
              </a:rPr>
              <a:t>25000 + </a:t>
            </a:r>
            <a:r>
              <a:rPr lang="en-IN" sz="2400" spc="5" dirty="0">
                <a:latin typeface="Arial"/>
                <a:cs typeface="Arial"/>
              </a:rPr>
              <a:t>95F3 </a:t>
            </a:r>
            <a:r>
              <a:rPr lang="en-IN" sz="2400" dirty="0">
                <a:latin typeface="Arial"/>
                <a:cs typeface="Arial"/>
              </a:rPr>
              <a:t>=</a:t>
            </a:r>
            <a:r>
              <a:rPr lang="en-IN" sz="2400" spc="-3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2E5F3H</a:t>
            </a:r>
          </a:p>
          <a:p>
            <a:endParaRPr lang="en-IN" spc="10" dirty="0" smtClean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1835696" y="2589808"/>
            <a:ext cx="5151515" cy="789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105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10" dirty="0">
                <a:latin typeface="Arial"/>
                <a:cs typeface="Arial"/>
              </a:rPr>
              <a:t>Calculate the </a:t>
            </a:r>
            <a:r>
              <a:rPr lang="en-IN" spc="5" dirty="0">
                <a:latin typeface="Arial"/>
                <a:cs typeface="Arial"/>
              </a:rPr>
              <a:t>physical </a:t>
            </a:r>
            <a:r>
              <a:rPr lang="en-IN" spc="10" dirty="0">
                <a:latin typeface="Arial"/>
                <a:cs typeface="Arial"/>
              </a:rPr>
              <a:t>address of </a:t>
            </a:r>
            <a:r>
              <a:rPr lang="en-IN" spc="15" dirty="0">
                <a:latin typeface="Arial"/>
                <a:cs typeface="Arial"/>
              </a:rPr>
              <a:t>an</a:t>
            </a:r>
            <a:r>
              <a:rPr lang="en-IN" spc="40" dirty="0">
                <a:latin typeface="Arial"/>
                <a:cs typeface="Arial"/>
              </a:rPr>
              <a:t> </a:t>
            </a:r>
            <a:r>
              <a:rPr lang="en-IN" spc="5" dirty="0">
                <a:latin typeface="Arial"/>
                <a:cs typeface="Arial"/>
              </a:rPr>
              <a:t>instruction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0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2000" dirty="0">
              <a:latin typeface="Arial"/>
              <a:cs typeface="Arial"/>
            </a:endParaRPr>
          </a:p>
          <a:p>
            <a:r>
              <a:rPr lang="en-IN" sz="2000" dirty="0" smtClean="0">
                <a:latin typeface="Arial"/>
                <a:cs typeface="Arial"/>
              </a:rPr>
              <a:t>   The </a:t>
            </a:r>
            <a:r>
              <a:rPr lang="en-IN" sz="2000" dirty="0">
                <a:latin typeface="Arial"/>
                <a:cs typeface="Arial"/>
              </a:rPr>
              <a:t>microprocessor </a:t>
            </a:r>
            <a:r>
              <a:rPr lang="en-IN" sz="2000" spc="-5" dirty="0">
                <a:latin typeface="Arial"/>
                <a:cs typeface="Arial"/>
              </a:rPr>
              <a:t>will </a:t>
            </a:r>
            <a:r>
              <a:rPr lang="en-IN" sz="2000" dirty="0">
                <a:latin typeface="Arial"/>
                <a:cs typeface="Arial"/>
              </a:rPr>
              <a:t>retrieve the </a:t>
            </a:r>
            <a:r>
              <a:rPr lang="en-IN" sz="2000" spc="-5" dirty="0">
                <a:latin typeface="Arial"/>
                <a:cs typeface="Arial"/>
              </a:rPr>
              <a:t>instruction </a:t>
            </a:r>
            <a:r>
              <a:rPr lang="en-IN" sz="2000" dirty="0">
                <a:latin typeface="Arial"/>
                <a:cs typeface="Arial"/>
              </a:rPr>
              <a:t>from  </a:t>
            </a:r>
            <a:r>
              <a:rPr lang="en-IN" sz="2000" spc="-5" dirty="0">
                <a:latin typeface="Arial"/>
                <a:cs typeface="Arial"/>
              </a:rPr>
              <a:t>memory </a:t>
            </a:r>
            <a:endParaRPr lang="en-IN" sz="2000" spc="-5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IN" sz="2000" spc="-5" dirty="0">
                <a:latin typeface="Arial"/>
                <a:cs typeface="Arial"/>
              </a:rPr>
              <a:t> </a:t>
            </a:r>
            <a:r>
              <a:rPr lang="en-IN" sz="2000" spc="-5" dirty="0" smtClean="0">
                <a:latin typeface="Arial"/>
                <a:cs typeface="Arial"/>
              </a:rPr>
              <a:t>        </a:t>
            </a:r>
            <a:r>
              <a:rPr lang="en-IN" sz="2000" dirty="0" smtClean="0">
                <a:latin typeface="Arial"/>
                <a:cs typeface="Arial"/>
              </a:rPr>
              <a:t>locations </a:t>
            </a:r>
            <a:r>
              <a:rPr lang="en-IN" sz="2000" spc="-5" dirty="0">
                <a:latin typeface="Arial"/>
                <a:cs typeface="Arial"/>
              </a:rPr>
              <a:t>starting </a:t>
            </a:r>
            <a:r>
              <a:rPr lang="en-IN" sz="2000" dirty="0">
                <a:latin typeface="Arial"/>
                <a:cs typeface="Arial"/>
              </a:rPr>
              <a:t>at 2E5F3</a:t>
            </a:r>
            <a:r>
              <a:rPr lang="en-IN" sz="2000" dirty="0" smtClean="0">
                <a:latin typeface="Arial"/>
                <a:cs typeface="Arial"/>
              </a:rPr>
              <a:t>.</a:t>
            </a:r>
          </a:p>
          <a:p>
            <a:r>
              <a:rPr lang="en-IN" sz="2000" dirty="0">
                <a:latin typeface="Arial"/>
                <a:cs typeface="Arial"/>
              </a:rPr>
              <a:t>Since </a:t>
            </a:r>
            <a:r>
              <a:rPr lang="en-IN" sz="2000" spc="-5" dirty="0">
                <a:latin typeface="Arial"/>
                <a:cs typeface="Arial"/>
              </a:rPr>
              <a:t>IP </a:t>
            </a:r>
            <a:r>
              <a:rPr lang="en-IN" sz="2000" dirty="0">
                <a:latin typeface="Arial"/>
                <a:cs typeface="Arial"/>
              </a:rPr>
              <a:t>can have a minimum </a:t>
            </a:r>
            <a:r>
              <a:rPr lang="en-IN" sz="2000" spc="-5" dirty="0">
                <a:latin typeface="Arial"/>
                <a:cs typeface="Arial"/>
              </a:rPr>
              <a:t>value of </a:t>
            </a:r>
            <a:r>
              <a:rPr lang="en-IN" sz="2000" dirty="0">
                <a:latin typeface="Arial"/>
                <a:cs typeface="Arial"/>
              </a:rPr>
              <a:t>0000H </a:t>
            </a:r>
            <a:r>
              <a:rPr lang="en-IN" sz="2000" spc="5" dirty="0">
                <a:latin typeface="Arial"/>
                <a:cs typeface="Arial"/>
              </a:rPr>
              <a:t>and </a:t>
            </a:r>
            <a:r>
              <a:rPr lang="en-IN" sz="2000" dirty="0">
                <a:latin typeface="Arial"/>
                <a:cs typeface="Arial"/>
              </a:rPr>
              <a:t>a  maximum </a:t>
            </a:r>
            <a:r>
              <a:rPr lang="en-IN" sz="2000" spc="-5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FFFFH, </a:t>
            </a:r>
            <a:r>
              <a:rPr lang="en-IN" sz="2000" spc="-5" dirty="0">
                <a:latin typeface="Arial"/>
                <a:cs typeface="Arial"/>
              </a:rPr>
              <a:t>the logical </a:t>
            </a:r>
            <a:r>
              <a:rPr lang="en-IN" sz="2000" dirty="0">
                <a:latin typeface="Arial"/>
                <a:cs typeface="Arial"/>
              </a:rPr>
              <a:t>address </a:t>
            </a:r>
            <a:r>
              <a:rPr lang="en-IN" sz="2000" spc="-5" dirty="0">
                <a:latin typeface="Arial"/>
                <a:cs typeface="Arial"/>
              </a:rPr>
              <a:t>range </a:t>
            </a:r>
            <a:r>
              <a:rPr lang="en-IN" sz="2000" dirty="0">
                <a:latin typeface="Arial"/>
                <a:cs typeface="Arial"/>
              </a:rPr>
              <a:t>in this  example is </a:t>
            </a:r>
            <a:r>
              <a:rPr lang="en-IN" sz="2000" spc="-5" dirty="0">
                <a:latin typeface="Arial"/>
                <a:cs typeface="Arial"/>
              </a:rPr>
              <a:t>2500:0000 </a:t>
            </a:r>
            <a:r>
              <a:rPr lang="en-IN" sz="2000" dirty="0">
                <a:latin typeface="Arial"/>
                <a:cs typeface="Arial"/>
              </a:rPr>
              <a:t>to</a:t>
            </a:r>
            <a:r>
              <a:rPr lang="en-IN" sz="2000" spc="-1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2500:FFFF.</a:t>
            </a:r>
          </a:p>
          <a:p>
            <a:pPr marL="0" indent="0">
              <a:buNone/>
            </a:pPr>
            <a:endParaRPr lang="en-IN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2" name="object 15"/>
          <p:cNvSpPr/>
          <p:nvPr/>
        </p:nvSpPr>
        <p:spPr>
          <a:xfrm>
            <a:off x="899592" y="1556792"/>
            <a:ext cx="6912768" cy="3046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129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lowest and highest memory location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/>
                <a:cs typeface="Arial"/>
              </a:rPr>
              <a:t>This means </a:t>
            </a:r>
            <a:r>
              <a:rPr lang="en-IN" spc="-5" dirty="0">
                <a:latin typeface="Arial"/>
                <a:cs typeface="Arial"/>
              </a:rPr>
              <a:t>that the lowest </a:t>
            </a:r>
            <a:r>
              <a:rPr lang="en-IN" dirty="0">
                <a:latin typeface="Arial"/>
                <a:cs typeface="Arial"/>
              </a:rPr>
              <a:t>memory location </a:t>
            </a:r>
            <a:r>
              <a:rPr lang="en-IN" spc="-5" dirty="0">
                <a:latin typeface="Arial"/>
                <a:cs typeface="Arial"/>
              </a:rPr>
              <a:t>of the code  </a:t>
            </a:r>
            <a:r>
              <a:rPr lang="en-IN" spc="5" dirty="0">
                <a:latin typeface="Arial"/>
                <a:cs typeface="Arial"/>
              </a:rPr>
              <a:t>segment </a:t>
            </a:r>
            <a:r>
              <a:rPr lang="en-IN" dirty="0">
                <a:latin typeface="Arial"/>
                <a:cs typeface="Arial"/>
              </a:rPr>
              <a:t>above </a:t>
            </a:r>
            <a:r>
              <a:rPr lang="en-IN" spc="-5" dirty="0">
                <a:latin typeface="Arial"/>
                <a:cs typeface="Arial"/>
              </a:rPr>
              <a:t>will </a:t>
            </a:r>
            <a:r>
              <a:rPr lang="en-IN" spc="5" dirty="0">
                <a:latin typeface="Arial"/>
                <a:cs typeface="Arial"/>
              </a:rPr>
              <a:t>be </a:t>
            </a:r>
            <a:r>
              <a:rPr lang="en-IN" spc="5" dirty="0">
                <a:solidFill>
                  <a:schemeClr val="accent5"/>
                </a:solidFill>
                <a:latin typeface="Arial"/>
                <a:cs typeface="Arial"/>
              </a:rPr>
              <a:t>25000H </a:t>
            </a:r>
            <a:r>
              <a:rPr lang="en-IN" dirty="0">
                <a:solidFill>
                  <a:srgbClr val="00B050"/>
                </a:solidFill>
                <a:latin typeface="Arial"/>
                <a:cs typeface="Arial"/>
              </a:rPr>
              <a:t>(25000 + </a:t>
            </a:r>
            <a:r>
              <a:rPr lang="en-IN" spc="-5" dirty="0">
                <a:solidFill>
                  <a:srgbClr val="00B050"/>
                </a:solidFill>
                <a:latin typeface="Arial"/>
                <a:cs typeface="Arial"/>
              </a:rPr>
              <a:t>0000) </a:t>
            </a:r>
            <a:r>
              <a:rPr lang="en-IN" spc="5" dirty="0">
                <a:latin typeface="Arial"/>
                <a:cs typeface="Arial"/>
              </a:rPr>
              <a:t>and the  </a:t>
            </a:r>
            <a:r>
              <a:rPr lang="en-IN" dirty="0">
                <a:latin typeface="Arial"/>
                <a:cs typeface="Arial"/>
              </a:rPr>
              <a:t>highest </a:t>
            </a:r>
            <a:r>
              <a:rPr lang="en-IN" spc="5" dirty="0">
                <a:latin typeface="Arial"/>
                <a:cs typeface="Arial"/>
              </a:rPr>
              <a:t>memory </a:t>
            </a:r>
            <a:r>
              <a:rPr lang="en-IN" spc="-5" dirty="0">
                <a:latin typeface="Arial"/>
                <a:cs typeface="Arial"/>
              </a:rPr>
              <a:t>location will </a:t>
            </a:r>
            <a:r>
              <a:rPr lang="en-IN" dirty="0">
                <a:latin typeface="Arial"/>
                <a:cs typeface="Arial"/>
              </a:rPr>
              <a:t>be </a:t>
            </a:r>
            <a:r>
              <a:rPr lang="en-IN" dirty="0">
                <a:solidFill>
                  <a:schemeClr val="accent5"/>
                </a:solidFill>
                <a:latin typeface="Arial"/>
                <a:cs typeface="Arial"/>
              </a:rPr>
              <a:t>34FFFH </a:t>
            </a:r>
            <a:r>
              <a:rPr lang="en-IN" spc="-5" dirty="0">
                <a:solidFill>
                  <a:srgbClr val="00B050"/>
                </a:solidFill>
                <a:latin typeface="Arial"/>
                <a:cs typeface="Arial"/>
              </a:rPr>
              <a:t>(25000 </a:t>
            </a:r>
            <a:r>
              <a:rPr lang="en-IN" dirty="0">
                <a:solidFill>
                  <a:srgbClr val="00B050"/>
                </a:solidFill>
                <a:latin typeface="Arial"/>
                <a:cs typeface="Arial"/>
              </a:rPr>
              <a:t>+</a:t>
            </a:r>
            <a:r>
              <a:rPr lang="en-IN" spc="20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IN" dirty="0">
                <a:solidFill>
                  <a:srgbClr val="00B050"/>
                </a:solidFill>
                <a:latin typeface="Arial"/>
                <a:cs typeface="Arial"/>
              </a:rPr>
              <a:t>FFFF).</a:t>
            </a:r>
          </a:p>
          <a:p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9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</a:t>
            </a:r>
            <a:r>
              <a:rPr lang="en-IN" dirty="0"/>
              <a:t> </a:t>
            </a:r>
            <a:r>
              <a:rPr lang="en-IN" b="1" dirty="0"/>
              <a:t>microprocessor</a:t>
            </a:r>
            <a:r>
              <a:rPr lang="en-IN" dirty="0"/>
              <a:t> is a </a:t>
            </a:r>
            <a:r>
              <a:rPr lang="en-IN" dirty="0">
                <a:solidFill>
                  <a:srgbClr val="0070C0"/>
                </a:solidFill>
              </a:rPr>
              <a:t>computer </a:t>
            </a:r>
            <a:r>
              <a:rPr lang="en-IN" dirty="0" smtClean="0">
                <a:solidFill>
                  <a:srgbClr val="0070C0"/>
                </a:solidFill>
              </a:rPr>
              <a:t>processor </a:t>
            </a:r>
            <a:r>
              <a:rPr lang="en-IN" dirty="0"/>
              <a:t>on a microchip  that incorporates the functions of a central processing </a:t>
            </a:r>
            <a:r>
              <a:rPr lang="en-IN" dirty="0" smtClean="0"/>
              <a:t>unit</a:t>
            </a:r>
          </a:p>
          <a:p>
            <a:r>
              <a:rPr lang="en-IN" dirty="0" smtClean="0"/>
              <a:t>It is sometimes </a:t>
            </a:r>
            <a:r>
              <a:rPr lang="en-IN" dirty="0"/>
              <a:t>called a </a:t>
            </a:r>
            <a:r>
              <a:rPr lang="en-IN" i="1" dirty="0">
                <a:solidFill>
                  <a:srgbClr val="FF0000"/>
                </a:solidFill>
              </a:rPr>
              <a:t>logic </a:t>
            </a:r>
            <a:r>
              <a:rPr lang="en-IN" i="1" dirty="0" smtClean="0">
                <a:solidFill>
                  <a:srgbClr val="FF0000"/>
                </a:solidFill>
              </a:rPr>
              <a:t>chip</a:t>
            </a:r>
            <a:endParaRPr lang="en-IN" dirty="0" smtClean="0">
              <a:solidFill>
                <a:srgbClr val="FF0000"/>
              </a:solidFill>
            </a:endParaRPr>
          </a:p>
          <a:p>
            <a:r>
              <a:rPr lang="en-IN" dirty="0"/>
              <a:t> </a:t>
            </a:r>
            <a:r>
              <a:rPr lang="en-IN" dirty="0" smtClean="0"/>
              <a:t>It is </a:t>
            </a:r>
            <a:r>
              <a:rPr lang="en-IN" dirty="0"/>
              <a:t>designed to perform arithmetic and logic operations that make use of small number-holding areas called </a:t>
            </a:r>
            <a:r>
              <a:rPr lang="en-IN" i="1" dirty="0"/>
              <a:t>registers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304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140970" indent="-237490">
              <a:lnSpc>
                <a:spcPct val="101699"/>
              </a:lnSpc>
              <a:spcBef>
                <a:spcPts val="180"/>
              </a:spcBef>
              <a:buFont typeface="Arial"/>
              <a:buChar char="•"/>
              <a:tabLst>
                <a:tab pos="289560" algn="l"/>
                <a:tab pos="290195" algn="l"/>
              </a:tabLst>
            </a:pPr>
            <a:r>
              <a:rPr lang="en-IN" i="1" spc="15" dirty="0">
                <a:latin typeface="Arial"/>
                <a:cs typeface="Arial"/>
              </a:rPr>
              <a:t>What </a:t>
            </a:r>
            <a:r>
              <a:rPr lang="en-IN" i="1" spc="20" dirty="0">
                <a:latin typeface="Arial"/>
                <a:cs typeface="Arial"/>
              </a:rPr>
              <a:t>happens </a:t>
            </a:r>
            <a:r>
              <a:rPr lang="en-IN" i="1" spc="-5" dirty="0">
                <a:latin typeface="Arial"/>
                <a:cs typeface="Arial"/>
              </a:rPr>
              <a:t>if </a:t>
            </a:r>
            <a:r>
              <a:rPr lang="en-IN" i="1" spc="10" dirty="0">
                <a:latin typeface="Arial"/>
                <a:cs typeface="Arial"/>
              </a:rPr>
              <a:t>the </a:t>
            </a:r>
            <a:r>
              <a:rPr lang="en-IN" i="1" spc="15" dirty="0">
                <a:latin typeface="Arial"/>
                <a:cs typeface="Arial"/>
              </a:rPr>
              <a:t>desired </a:t>
            </a:r>
            <a:r>
              <a:rPr lang="en-IN" i="1" spc="10" dirty="0">
                <a:latin typeface="Arial"/>
                <a:cs typeface="Arial"/>
              </a:rPr>
              <a:t>instructions</a:t>
            </a:r>
            <a:r>
              <a:rPr lang="en-IN" i="1" spc="55" dirty="0">
                <a:latin typeface="Arial"/>
                <a:cs typeface="Arial"/>
              </a:rPr>
              <a:t> </a:t>
            </a:r>
            <a:r>
              <a:rPr lang="en-IN" i="1" spc="15" dirty="0">
                <a:latin typeface="Arial"/>
                <a:cs typeface="Arial"/>
              </a:rPr>
              <a:t>are</a:t>
            </a:r>
            <a:r>
              <a:rPr lang="en-IN" i="1" spc="5" dirty="0">
                <a:latin typeface="Arial"/>
                <a:cs typeface="Arial"/>
              </a:rPr>
              <a:t> </a:t>
            </a:r>
            <a:r>
              <a:rPr lang="en-IN" i="1" spc="10" dirty="0">
                <a:latin typeface="Arial"/>
                <a:cs typeface="Arial"/>
              </a:rPr>
              <a:t>located  </a:t>
            </a:r>
            <a:r>
              <a:rPr lang="en-IN" i="1" spc="20" dirty="0">
                <a:latin typeface="Arial"/>
                <a:cs typeface="Arial"/>
              </a:rPr>
              <a:t>beyond </a:t>
            </a:r>
            <a:r>
              <a:rPr lang="en-IN" i="1" spc="15" dirty="0">
                <a:latin typeface="Arial"/>
                <a:cs typeface="Arial"/>
              </a:rPr>
              <a:t>these two</a:t>
            </a:r>
            <a:r>
              <a:rPr lang="en-IN" i="1" spc="-40" dirty="0">
                <a:latin typeface="Arial"/>
                <a:cs typeface="Arial"/>
              </a:rPr>
              <a:t> </a:t>
            </a:r>
            <a:r>
              <a:rPr lang="en-IN" i="1" spc="15" dirty="0">
                <a:latin typeface="Arial"/>
                <a:cs typeface="Arial"/>
              </a:rPr>
              <a:t>limits?</a:t>
            </a:r>
            <a:endParaRPr lang="en-IN" dirty="0">
              <a:latin typeface="Arial"/>
              <a:cs typeface="Arial"/>
            </a:endParaRPr>
          </a:p>
          <a:p>
            <a:pPr marL="565150" marR="823594" indent="-198120">
              <a:lnSpc>
                <a:spcPct val="100000"/>
              </a:lnSpc>
              <a:spcBef>
                <a:spcPts val="420"/>
              </a:spcBef>
            </a:pPr>
            <a:r>
              <a:rPr lang="en-IN" sz="2800" dirty="0">
                <a:latin typeface="Arial"/>
                <a:cs typeface="Arial"/>
              </a:rPr>
              <a:t>– The </a:t>
            </a:r>
            <a:r>
              <a:rPr lang="en-IN" sz="2800" spc="-5" dirty="0">
                <a:latin typeface="Arial"/>
                <a:cs typeface="Arial"/>
              </a:rPr>
              <a:t>value of </a:t>
            </a:r>
            <a:r>
              <a:rPr lang="en-IN" sz="2800" dirty="0">
                <a:latin typeface="Arial"/>
                <a:cs typeface="Arial"/>
              </a:rPr>
              <a:t>CS </a:t>
            </a:r>
            <a:r>
              <a:rPr lang="en-IN" sz="2800" spc="-5" dirty="0">
                <a:latin typeface="Arial"/>
                <a:cs typeface="Arial"/>
              </a:rPr>
              <a:t>must </a:t>
            </a:r>
            <a:r>
              <a:rPr lang="en-IN" sz="2800" dirty="0">
                <a:latin typeface="Arial"/>
                <a:cs typeface="Arial"/>
              </a:rPr>
              <a:t>be </a:t>
            </a:r>
            <a:r>
              <a:rPr lang="en-IN" sz="2800" spc="-5" dirty="0">
                <a:latin typeface="Arial"/>
                <a:cs typeface="Arial"/>
              </a:rPr>
              <a:t>changed to </a:t>
            </a:r>
            <a:r>
              <a:rPr lang="en-IN" sz="2800" dirty="0">
                <a:latin typeface="Arial"/>
                <a:cs typeface="Arial"/>
              </a:rPr>
              <a:t>access those  instructions.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827584" y="3645024"/>
            <a:ext cx="7632847" cy="259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9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Char char="•"/>
            </a:pP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three </a:t>
            </a:r>
            <a:r>
              <a:rPr lang="en-IN" sz="1800" dirty="0">
                <a:latin typeface="Arial"/>
                <a:cs typeface="Arial"/>
              </a:rPr>
              <a:t>columns </a:t>
            </a:r>
            <a:r>
              <a:rPr lang="en-IN" sz="1800" spc="-5" dirty="0">
                <a:latin typeface="Arial"/>
                <a:cs typeface="Arial"/>
              </a:rPr>
              <a:t>show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logical </a:t>
            </a:r>
            <a:r>
              <a:rPr lang="en-IN" sz="1800" dirty="0">
                <a:latin typeface="Arial"/>
                <a:cs typeface="Arial"/>
              </a:rPr>
              <a:t>address </a:t>
            </a:r>
            <a:r>
              <a:rPr lang="en-IN" sz="1800" spc="-5" dirty="0">
                <a:latin typeface="Arial"/>
                <a:cs typeface="Arial"/>
              </a:rPr>
              <a:t>of </a:t>
            </a:r>
            <a:r>
              <a:rPr lang="en-IN" sz="1800" b="1" spc="-5" dirty="0">
                <a:latin typeface="Courier New"/>
                <a:cs typeface="Courier New"/>
              </a:rPr>
              <a:t>CS:IP</a:t>
            </a:r>
            <a:r>
              <a:rPr lang="en-IN" sz="1800" spc="-5" dirty="0">
                <a:latin typeface="Arial"/>
                <a:cs typeface="Arial"/>
              </a:rPr>
              <a:t>,  </a:t>
            </a:r>
            <a:r>
              <a:rPr lang="en-IN" sz="1800" dirty="0">
                <a:latin typeface="Arial"/>
                <a:cs typeface="Arial"/>
              </a:rPr>
              <a:t>the machine </a:t>
            </a:r>
            <a:r>
              <a:rPr lang="en-IN" sz="1800" spc="-5" dirty="0">
                <a:latin typeface="Arial"/>
                <a:cs typeface="Arial"/>
              </a:rPr>
              <a:t>code stored at that address, </a:t>
            </a:r>
            <a:r>
              <a:rPr lang="en-IN" sz="1800" dirty="0">
                <a:latin typeface="Arial"/>
                <a:cs typeface="Arial"/>
              </a:rPr>
              <a:t>and the  corresponding Assembly language</a:t>
            </a:r>
            <a:r>
              <a:rPr lang="en-IN" sz="1800" spc="-2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code</a:t>
            </a:r>
            <a:r>
              <a:rPr lang="en-IN" sz="1800" dirty="0" smtClean="0">
                <a:latin typeface="Arial"/>
                <a:cs typeface="Arial"/>
              </a:rPr>
              <a:t>.</a:t>
            </a:r>
          </a:p>
          <a:p>
            <a:pPr marL="342900" lvl="1" indent="-342900">
              <a:buFont typeface="Arial" charset="0"/>
              <a:buChar char="•"/>
            </a:pPr>
            <a:endParaRPr lang="en-US" sz="165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US" sz="165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IN" sz="1800" spc="-5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IN" sz="1800" spc="-5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IN" sz="1800" spc="-5" dirty="0" smtClean="0">
                <a:latin typeface="Arial"/>
                <a:cs typeface="Arial"/>
              </a:rPr>
              <a:t>Instruction </a:t>
            </a:r>
            <a:r>
              <a:rPr lang="en-IN" sz="1800" dirty="0">
                <a:latin typeface="Arial"/>
                <a:cs typeface="Arial"/>
              </a:rPr>
              <a:t>"</a:t>
            </a:r>
            <a:r>
              <a:rPr lang="en-IN" sz="1800" b="1" dirty="0">
                <a:solidFill>
                  <a:srgbClr val="FF0000"/>
                </a:solidFill>
                <a:latin typeface="Courier New"/>
                <a:cs typeface="Courier New"/>
              </a:rPr>
              <a:t>MOV </a:t>
            </a:r>
            <a:r>
              <a:rPr lang="en-IN"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AL,57</a:t>
            </a:r>
            <a:r>
              <a:rPr lang="en-IN" sz="1800" spc="-5" dirty="0">
                <a:latin typeface="Arial"/>
                <a:cs typeface="Arial"/>
              </a:rPr>
              <a:t>" </a:t>
            </a:r>
            <a:r>
              <a:rPr lang="en-IN" sz="1800" dirty="0">
                <a:latin typeface="Arial"/>
                <a:cs typeface="Arial"/>
              </a:rPr>
              <a:t>has a </a:t>
            </a:r>
            <a:r>
              <a:rPr lang="en-IN" sz="1800" spc="-5" dirty="0">
                <a:latin typeface="Arial"/>
                <a:cs typeface="Arial"/>
              </a:rPr>
              <a:t>machine </a:t>
            </a:r>
            <a:r>
              <a:rPr lang="en-IN" sz="1800" spc="-10" dirty="0">
                <a:latin typeface="Arial"/>
                <a:cs typeface="Arial"/>
              </a:rPr>
              <a:t>code </a:t>
            </a:r>
            <a:r>
              <a:rPr lang="en-IN" sz="1800" dirty="0">
                <a:latin typeface="Arial"/>
                <a:cs typeface="Arial"/>
              </a:rPr>
              <a:t>of</a:t>
            </a:r>
            <a:r>
              <a:rPr lang="en-IN" sz="1800" spc="-70" dirty="0">
                <a:latin typeface="Arial"/>
                <a:cs typeface="Arial"/>
              </a:rPr>
              <a:t> </a:t>
            </a:r>
            <a:r>
              <a:rPr lang="en-IN" sz="1800" dirty="0">
                <a:solidFill>
                  <a:srgbClr val="FF0000"/>
                </a:solidFill>
                <a:latin typeface="Arial"/>
                <a:cs typeface="Arial"/>
              </a:rPr>
              <a:t>B057</a:t>
            </a:r>
            <a:r>
              <a:rPr lang="en-IN" sz="1800" dirty="0">
                <a:latin typeface="Arial"/>
                <a:cs typeface="Arial"/>
              </a:rPr>
              <a:t>.  B0 </a:t>
            </a:r>
            <a:r>
              <a:rPr lang="en-IN" sz="1800" spc="-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opcode and </a:t>
            </a:r>
            <a:r>
              <a:rPr lang="en-IN" sz="1800" dirty="0">
                <a:latin typeface="Arial"/>
                <a:cs typeface="Arial"/>
              </a:rPr>
              <a:t>57 </a:t>
            </a:r>
            <a:r>
              <a:rPr lang="en-IN" sz="1800" spc="-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the</a:t>
            </a:r>
            <a:r>
              <a:rPr lang="en-IN" sz="1800" spc="-7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operand.</a:t>
            </a:r>
            <a:endParaRPr lang="en-IN" sz="1800" dirty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971600" y="2204864"/>
            <a:ext cx="6624736" cy="3312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771237" y="2816932"/>
            <a:ext cx="3888995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27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object 1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5536" y="4725144"/>
            <a:ext cx="8280920" cy="195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021080">
              <a:lnSpc>
                <a:spcPct val="119900"/>
              </a:lnSpc>
              <a:spcBef>
                <a:spcPts val="95"/>
              </a:spcBef>
            </a:pPr>
            <a:r>
              <a:rPr lang="en-IN" spc="-5" dirty="0">
                <a:latin typeface="Arial"/>
                <a:cs typeface="Arial"/>
              </a:rPr>
              <a:t>Instruction </a:t>
            </a:r>
            <a:r>
              <a:rPr lang="en-IN" dirty="0">
                <a:latin typeface="Arial"/>
                <a:cs typeface="Arial"/>
              </a:rPr>
              <a:t>"</a:t>
            </a:r>
            <a:r>
              <a:rPr lang="en-IN" b="1" dirty="0">
                <a:latin typeface="Courier New"/>
                <a:cs typeface="Courier New"/>
              </a:rPr>
              <a:t>MOV </a:t>
            </a:r>
            <a:r>
              <a:rPr lang="en-IN" b="1" spc="-5" dirty="0">
                <a:latin typeface="Courier New"/>
                <a:cs typeface="Courier New"/>
              </a:rPr>
              <a:t>AL,57</a:t>
            </a:r>
            <a:r>
              <a:rPr lang="en-IN" spc="-5" dirty="0">
                <a:latin typeface="Arial"/>
                <a:cs typeface="Arial"/>
              </a:rPr>
              <a:t>" </a:t>
            </a:r>
            <a:r>
              <a:rPr lang="en-IN" dirty="0">
                <a:latin typeface="Arial"/>
                <a:cs typeface="Arial"/>
              </a:rPr>
              <a:t>has a </a:t>
            </a:r>
            <a:r>
              <a:rPr lang="en-IN" spc="-5" dirty="0">
                <a:latin typeface="Arial"/>
                <a:cs typeface="Arial"/>
              </a:rPr>
              <a:t>machine </a:t>
            </a:r>
            <a:r>
              <a:rPr lang="en-IN" spc="-10" dirty="0">
                <a:latin typeface="Arial"/>
                <a:cs typeface="Arial"/>
              </a:rPr>
              <a:t>code </a:t>
            </a:r>
            <a:r>
              <a:rPr lang="en-IN" dirty="0">
                <a:latin typeface="Arial"/>
                <a:cs typeface="Arial"/>
              </a:rPr>
              <a:t>of </a:t>
            </a:r>
            <a:r>
              <a:rPr lang="en-IN" dirty="0">
                <a:solidFill>
                  <a:srgbClr val="008000"/>
                </a:solidFill>
                <a:latin typeface="Arial"/>
                <a:cs typeface="Arial"/>
              </a:rPr>
              <a:t>B057</a:t>
            </a:r>
            <a:r>
              <a:rPr lang="en-IN" dirty="0">
                <a:latin typeface="Arial"/>
                <a:cs typeface="Arial"/>
              </a:rPr>
              <a:t>.  </a:t>
            </a:r>
            <a:r>
              <a:rPr lang="en-IN" dirty="0">
                <a:solidFill>
                  <a:srgbClr val="008000"/>
                </a:solidFill>
                <a:latin typeface="Arial"/>
                <a:cs typeface="Arial"/>
              </a:rPr>
              <a:t>B0 </a:t>
            </a:r>
            <a:r>
              <a:rPr lang="en-IN" spc="-5" dirty="0">
                <a:latin typeface="Arial"/>
                <a:cs typeface="Arial"/>
              </a:rPr>
              <a:t>is </a:t>
            </a:r>
            <a:r>
              <a:rPr lang="en-IN" dirty="0">
                <a:latin typeface="Arial"/>
                <a:cs typeface="Arial"/>
              </a:rPr>
              <a:t>the </a:t>
            </a:r>
            <a:r>
              <a:rPr lang="en-IN" spc="-5" dirty="0">
                <a:latin typeface="Arial"/>
                <a:cs typeface="Arial"/>
              </a:rPr>
              <a:t>opcode and </a:t>
            </a:r>
            <a:r>
              <a:rPr lang="en-IN" dirty="0">
                <a:solidFill>
                  <a:srgbClr val="008000"/>
                </a:solidFill>
                <a:latin typeface="Arial"/>
                <a:cs typeface="Arial"/>
              </a:rPr>
              <a:t>57 </a:t>
            </a:r>
            <a:r>
              <a:rPr lang="en-IN" spc="-5" dirty="0">
                <a:latin typeface="Arial"/>
                <a:cs typeface="Arial"/>
              </a:rPr>
              <a:t>is </a:t>
            </a:r>
            <a:r>
              <a:rPr lang="en-IN" dirty="0">
                <a:latin typeface="Arial"/>
                <a:cs typeface="Arial"/>
              </a:rPr>
              <a:t>the</a:t>
            </a:r>
            <a:r>
              <a:rPr lang="en-IN" spc="-80" dirty="0">
                <a:latin typeface="Arial"/>
                <a:cs typeface="Arial"/>
              </a:rPr>
              <a:t> </a:t>
            </a:r>
            <a:r>
              <a:rPr lang="en-IN" spc="-5" dirty="0">
                <a:latin typeface="Arial"/>
                <a:cs typeface="Arial"/>
              </a:rPr>
              <a:t>operand.</a:t>
            </a:r>
            <a:endParaRPr lang="en-IN" dirty="0">
              <a:latin typeface="Arial"/>
              <a:cs typeface="Arial"/>
            </a:endParaRPr>
          </a:p>
          <a:p>
            <a:pPr marL="12700" marR="5080" indent="-635">
              <a:lnSpc>
                <a:spcPct val="100000"/>
              </a:lnSpc>
              <a:spcBef>
                <a:spcPts val="350"/>
              </a:spcBef>
            </a:pPr>
            <a:r>
              <a:rPr lang="en-IN" dirty="0">
                <a:latin typeface="Arial"/>
                <a:cs typeface="Arial"/>
              </a:rPr>
              <a:t>The </a:t>
            </a:r>
            <a:r>
              <a:rPr lang="en-IN" spc="-5" dirty="0">
                <a:latin typeface="Arial"/>
                <a:cs typeface="Arial"/>
              </a:rPr>
              <a:t>byte </a:t>
            </a:r>
            <a:r>
              <a:rPr lang="en-IN" dirty="0">
                <a:latin typeface="Arial"/>
                <a:cs typeface="Arial"/>
              </a:rPr>
              <a:t>at address </a:t>
            </a:r>
            <a:r>
              <a:rPr lang="en-IN" spc="-5" dirty="0">
                <a:solidFill>
                  <a:srgbClr val="FF0000"/>
                </a:solidFill>
                <a:latin typeface="Arial"/>
                <a:cs typeface="Arial"/>
              </a:rPr>
              <a:t>1132:0100 </a:t>
            </a:r>
            <a:r>
              <a:rPr lang="en-IN" spc="-5" dirty="0">
                <a:latin typeface="Arial"/>
                <a:cs typeface="Arial"/>
              </a:rPr>
              <a:t>contains </a:t>
            </a:r>
            <a:r>
              <a:rPr lang="en-IN" spc="-5" dirty="0">
                <a:solidFill>
                  <a:srgbClr val="FF0000"/>
                </a:solidFill>
                <a:latin typeface="Arial"/>
                <a:cs typeface="Arial"/>
              </a:rPr>
              <a:t>B0</a:t>
            </a:r>
            <a:r>
              <a:rPr lang="en-IN" spc="-5" dirty="0">
                <a:latin typeface="Arial"/>
                <a:cs typeface="Arial"/>
              </a:rPr>
              <a:t>, the </a:t>
            </a:r>
            <a:r>
              <a:rPr lang="en-IN" spc="-10" dirty="0">
                <a:latin typeface="Arial"/>
                <a:cs typeface="Arial"/>
              </a:rPr>
              <a:t>opcode </a:t>
            </a:r>
            <a:r>
              <a:rPr lang="en-IN" dirty="0">
                <a:latin typeface="Arial"/>
                <a:cs typeface="Arial"/>
              </a:rPr>
              <a:t>for </a:t>
            </a:r>
            <a:r>
              <a:rPr lang="en-IN" spc="-5" dirty="0">
                <a:latin typeface="Arial"/>
                <a:cs typeface="Arial"/>
              </a:rPr>
              <a:t>moving  </a:t>
            </a:r>
            <a:r>
              <a:rPr lang="en-IN" dirty="0">
                <a:latin typeface="Arial"/>
                <a:cs typeface="Arial"/>
              </a:rPr>
              <a:t>a </a:t>
            </a:r>
            <a:r>
              <a:rPr lang="en-IN" spc="-5" dirty="0">
                <a:latin typeface="Arial"/>
                <a:cs typeface="Arial"/>
              </a:rPr>
              <a:t>value into </a:t>
            </a:r>
            <a:r>
              <a:rPr lang="en-IN" dirty="0">
                <a:latin typeface="Arial"/>
                <a:cs typeface="Arial"/>
              </a:rPr>
              <a:t>register</a:t>
            </a:r>
            <a:r>
              <a:rPr lang="en-IN" spc="-15" dirty="0">
                <a:latin typeface="Arial"/>
                <a:cs typeface="Arial"/>
              </a:rPr>
              <a:t> </a:t>
            </a:r>
            <a:r>
              <a:rPr lang="en-IN" spc="-5" dirty="0">
                <a:latin typeface="Arial"/>
                <a:cs typeface="Arial"/>
              </a:rPr>
              <a:t>AL.</a:t>
            </a:r>
            <a:endParaRPr lang="en-IN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lang="en-IN" spc="-5" dirty="0">
                <a:latin typeface="Arial"/>
                <a:cs typeface="Arial"/>
              </a:rPr>
              <a:t>Address </a:t>
            </a:r>
            <a:r>
              <a:rPr lang="en-IN" spc="-5" dirty="0">
                <a:solidFill>
                  <a:srgbClr val="0000FF"/>
                </a:solidFill>
                <a:latin typeface="Arial"/>
                <a:cs typeface="Arial"/>
              </a:rPr>
              <a:t>1132:0101 </a:t>
            </a:r>
            <a:r>
              <a:rPr lang="en-IN" spc="-5" dirty="0">
                <a:latin typeface="Arial"/>
                <a:cs typeface="Arial"/>
              </a:rPr>
              <a:t>contains </a:t>
            </a:r>
            <a:r>
              <a:rPr lang="en-IN" dirty="0">
                <a:latin typeface="Arial"/>
                <a:cs typeface="Arial"/>
              </a:rPr>
              <a:t>the </a:t>
            </a:r>
            <a:r>
              <a:rPr lang="en-IN" spc="-10" dirty="0">
                <a:latin typeface="Arial"/>
                <a:cs typeface="Arial"/>
              </a:rPr>
              <a:t>operand </a:t>
            </a:r>
            <a:r>
              <a:rPr lang="en-IN" spc="-5" dirty="0">
                <a:latin typeface="Arial"/>
                <a:cs typeface="Arial"/>
              </a:rPr>
              <a:t>to </a:t>
            </a:r>
            <a:r>
              <a:rPr lang="en-IN" dirty="0">
                <a:latin typeface="Arial"/>
                <a:cs typeface="Arial"/>
              </a:rPr>
              <a:t>be moved </a:t>
            </a:r>
            <a:r>
              <a:rPr lang="en-IN" spc="-5" dirty="0">
                <a:latin typeface="Arial"/>
                <a:cs typeface="Arial"/>
              </a:rPr>
              <a:t>to</a:t>
            </a:r>
            <a:r>
              <a:rPr lang="en-IN" spc="-30" dirty="0">
                <a:latin typeface="Arial"/>
                <a:cs typeface="Arial"/>
              </a:rPr>
              <a:t> </a:t>
            </a:r>
            <a:r>
              <a:rPr lang="en-IN" dirty="0">
                <a:solidFill>
                  <a:srgbClr val="0000FF"/>
                </a:solidFill>
                <a:latin typeface="Arial"/>
                <a:cs typeface="Arial"/>
              </a:rPr>
              <a:t>AL</a:t>
            </a:r>
            <a:r>
              <a:rPr lang="en-IN" dirty="0">
                <a:latin typeface="Arial"/>
                <a:cs typeface="Arial"/>
              </a:rPr>
              <a:t>.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56545" y="1802791"/>
            <a:ext cx="576064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27382" y="2086585"/>
            <a:ext cx="5760640" cy="288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527823" y="1802790"/>
            <a:ext cx="660199" cy="29429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527823" y="2097088"/>
            <a:ext cx="679918" cy="2837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0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animBg="1"/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data</a:t>
            </a:r>
            <a:r>
              <a:rPr lang="en-IN" b="1" spc="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segment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84576"/>
          </a:xfrm>
        </p:spPr>
        <p:txBody>
          <a:bodyPr/>
          <a:lstStyle/>
          <a:p>
            <a:r>
              <a:rPr lang="en-IN" sz="2400" spc="15" dirty="0">
                <a:latin typeface="Arial"/>
                <a:cs typeface="Arial"/>
              </a:rPr>
              <a:t>Assume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5" dirty="0">
                <a:latin typeface="Arial"/>
                <a:cs typeface="Arial"/>
              </a:rPr>
              <a:t>program </a:t>
            </a:r>
            <a:r>
              <a:rPr lang="en-IN" sz="2400" spc="10" dirty="0">
                <a:latin typeface="Arial"/>
                <a:cs typeface="Arial"/>
              </a:rPr>
              <a:t>to </a:t>
            </a:r>
            <a:r>
              <a:rPr lang="en-IN" sz="2400" spc="15" dirty="0">
                <a:latin typeface="Arial"/>
                <a:cs typeface="Arial"/>
              </a:rPr>
              <a:t>add </a:t>
            </a:r>
            <a:r>
              <a:rPr lang="en-IN" sz="2400" spc="20" dirty="0">
                <a:latin typeface="Arial"/>
                <a:cs typeface="Arial"/>
              </a:rPr>
              <a:t>5 </a:t>
            </a:r>
            <a:r>
              <a:rPr lang="en-IN" sz="2400" spc="5" dirty="0">
                <a:latin typeface="Arial"/>
                <a:cs typeface="Arial"/>
              </a:rPr>
              <a:t>bytes </a:t>
            </a:r>
            <a:r>
              <a:rPr lang="en-IN" sz="2400" spc="10" dirty="0">
                <a:latin typeface="Arial"/>
                <a:cs typeface="Arial"/>
              </a:rPr>
              <a:t>of </a:t>
            </a:r>
            <a:r>
              <a:rPr lang="en-IN" sz="2400" spc="5" dirty="0">
                <a:latin typeface="Arial"/>
                <a:cs typeface="Arial"/>
              </a:rPr>
              <a:t>data, </a:t>
            </a:r>
            <a:r>
              <a:rPr lang="en-IN" sz="2400" spc="15" dirty="0">
                <a:latin typeface="Arial"/>
                <a:cs typeface="Arial"/>
              </a:rPr>
              <a:t>such as  25H, 12H, 15H, </a:t>
            </a:r>
            <a:r>
              <a:rPr lang="en-IN" sz="2400" spc="10" dirty="0">
                <a:latin typeface="Arial"/>
                <a:cs typeface="Arial"/>
              </a:rPr>
              <a:t>1FH, </a:t>
            </a:r>
            <a:r>
              <a:rPr lang="en-IN" sz="2400" spc="15" dirty="0">
                <a:latin typeface="Arial"/>
                <a:cs typeface="Arial"/>
              </a:rPr>
              <a:t>and</a:t>
            </a:r>
            <a:r>
              <a:rPr lang="en-IN" sz="2400" spc="10" dirty="0">
                <a:latin typeface="Arial"/>
                <a:cs typeface="Arial"/>
              </a:rPr>
              <a:t> 2BH.</a:t>
            </a:r>
            <a:endParaRPr lang="en-IN" sz="2400" dirty="0">
              <a:latin typeface="Arial"/>
              <a:cs typeface="Arial"/>
            </a:endParaRPr>
          </a:p>
          <a:p>
            <a:r>
              <a:rPr lang="en-IN" sz="2400" dirty="0" smtClean="0">
                <a:latin typeface="Arial"/>
                <a:cs typeface="Arial"/>
              </a:rPr>
              <a:t>One </a:t>
            </a:r>
            <a:r>
              <a:rPr lang="en-IN" sz="2400" spc="-5" dirty="0">
                <a:latin typeface="Arial"/>
                <a:cs typeface="Arial"/>
              </a:rPr>
              <a:t>way </a:t>
            </a:r>
            <a:r>
              <a:rPr lang="en-IN" sz="2400" dirty="0">
                <a:latin typeface="Arial"/>
                <a:cs typeface="Arial"/>
              </a:rPr>
              <a:t>to add </a:t>
            </a:r>
            <a:r>
              <a:rPr lang="en-IN" sz="2400" spc="-5" dirty="0">
                <a:latin typeface="Arial"/>
                <a:cs typeface="Arial"/>
              </a:rPr>
              <a:t>them is </a:t>
            </a:r>
            <a:r>
              <a:rPr lang="en-IN" sz="2400" dirty="0">
                <a:latin typeface="Arial"/>
                <a:cs typeface="Arial"/>
              </a:rPr>
              <a:t>as</a:t>
            </a:r>
            <a:r>
              <a:rPr lang="en-IN" sz="2400" spc="-10" dirty="0">
                <a:latin typeface="Arial"/>
                <a:cs typeface="Arial"/>
              </a:rPr>
              <a:t> </a:t>
            </a:r>
            <a:r>
              <a:rPr lang="en-IN" sz="2400" spc="-5" dirty="0" smtClean="0">
                <a:latin typeface="Arial"/>
                <a:cs typeface="Arial"/>
              </a:rPr>
              <a:t>follows</a:t>
            </a:r>
          </a:p>
          <a:p>
            <a:endParaRPr lang="en-US" spc="-5" dirty="0">
              <a:latin typeface="Arial"/>
              <a:cs typeface="Arial"/>
            </a:endParaRPr>
          </a:p>
          <a:p>
            <a:endParaRPr lang="en-US" spc="-5" dirty="0" smtClean="0">
              <a:latin typeface="Arial"/>
              <a:cs typeface="Arial"/>
            </a:endParaRPr>
          </a:p>
          <a:p>
            <a:pPr marL="565150" marR="120650" lvl="1" indent="-197485">
              <a:spcBef>
                <a:spcPts val="1330"/>
              </a:spcBef>
              <a:tabLst>
                <a:tab pos="565785" algn="l"/>
              </a:tabLst>
            </a:pPr>
            <a:endParaRPr lang="en-IN" sz="2000" spc="15" dirty="0" smtClean="0">
              <a:latin typeface="Arial"/>
              <a:cs typeface="Arial"/>
            </a:endParaRPr>
          </a:p>
          <a:p>
            <a:pPr marL="565150" marR="120650" lvl="1" indent="-197485">
              <a:spcBef>
                <a:spcPts val="1330"/>
              </a:spcBef>
              <a:tabLst>
                <a:tab pos="565785" algn="l"/>
              </a:tabLst>
            </a:pPr>
            <a:endParaRPr lang="en-IN" sz="2000" spc="15" dirty="0" smtClean="0">
              <a:latin typeface="Arial"/>
              <a:cs typeface="Arial"/>
            </a:endParaRPr>
          </a:p>
          <a:p>
            <a:pPr marL="565150" marR="120650" lvl="1" indent="-197485">
              <a:spcBef>
                <a:spcPts val="1330"/>
              </a:spcBef>
              <a:tabLst>
                <a:tab pos="565785" algn="l"/>
              </a:tabLst>
            </a:pPr>
            <a:r>
              <a:rPr lang="en-IN" sz="2000" spc="15" dirty="0" smtClean="0">
                <a:latin typeface="Arial"/>
                <a:cs typeface="Arial"/>
              </a:rPr>
              <a:t>In </a:t>
            </a:r>
            <a:r>
              <a:rPr lang="en-IN" sz="2000" spc="15" dirty="0">
                <a:latin typeface="Arial"/>
                <a:cs typeface="Arial"/>
              </a:rPr>
              <a:t>the program above, the data &amp; code are mixed together  in the instructions.</a:t>
            </a:r>
          </a:p>
          <a:p>
            <a:pPr marL="840740" marR="599440" lvl="2" indent="-157480">
              <a:spcBef>
                <a:spcPts val="360"/>
              </a:spcBef>
              <a:tabLst>
                <a:tab pos="841375" algn="l"/>
              </a:tabLst>
            </a:pPr>
            <a:r>
              <a:rPr lang="en-IN" sz="2000" spc="15" dirty="0">
                <a:latin typeface="Arial"/>
                <a:cs typeface="Arial"/>
              </a:rPr>
              <a:t>If the data changes, the code must be searched for every  place it is included, and the data retyped</a:t>
            </a:r>
          </a:p>
          <a:p>
            <a:pPr marL="840740" lvl="2" indent="-157480">
              <a:spcBef>
                <a:spcPts val="345"/>
              </a:spcBef>
              <a:tabLst>
                <a:tab pos="841375" algn="l"/>
              </a:tabLst>
            </a:pPr>
            <a:r>
              <a:rPr lang="en-IN" sz="2000" spc="15" dirty="0">
                <a:latin typeface="Arial"/>
                <a:cs typeface="Arial"/>
              </a:rPr>
              <a:t>From this arose the idea of an area of memory strictly for data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1547664" y="2492896"/>
            <a:ext cx="5040560" cy="2160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198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1800" spc="15" dirty="0">
                <a:latin typeface="Arial"/>
                <a:cs typeface="Arial"/>
              </a:rPr>
              <a:t>Assume </a:t>
            </a:r>
            <a:r>
              <a:rPr lang="en-IN" sz="1800" spc="10" dirty="0">
                <a:latin typeface="Arial"/>
                <a:cs typeface="Arial"/>
              </a:rPr>
              <a:t>data </a:t>
            </a:r>
            <a:r>
              <a:rPr lang="en-IN" sz="1800" spc="15" dirty="0">
                <a:latin typeface="Arial"/>
                <a:cs typeface="Arial"/>
              </a:rPr>
              <a:t>segment </a:t>
            </a:r>
            <a:r>
              <a:rPr lang="en-IN" sz="1800" spc="5" dirty="0">
                <a:latin typeface="Arial"/>
                <a:cs typeface="Arial"/>
              </a:rPr>
              <a:t>offset </a:t>
            </a:r>
            <a:r>
              <a:rPr lang="en-IN" sz="1800" spc="15" dirty="0">
                <a:latin typeface="Arial"/>
                <a:cs typeface="Arial"/>
              </a:rPr>
              <a:t>begins </a:t>
            </a:r>
            <a:r>
              <a:rPr lang="en-IN" sz="1800" spc="5" dirty="0">
                <a:latin typeface="Arial"/>
                <a:cs typeface="Arial"/>
              </a:rPr>
              <a:t>at</a:t>
            </a:r>
            <a:r>
              <a:rPr lang="en-IN" sz="1800" spc="-25" dirty="0">
                <a:latin typeface="Arial"/>
                <a:cs typeface="Arial"/>
              </a:rPr>
              <a:t> </a:t>
            </a:r>
            <a:r>
              <a:rPr lang="en-IN" sz="1800" spc="20" dirty="0">
                <a:latin typeface="Arial"/>
                <a:cs typeface="Arial"/>
              </a:rPr>
              <a:t>200H.</a:t>
            </a:r>
            <a:endParaRPr lang="en-IN" sz="1800" dirty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data is placed in </a:t>
            </a:r>
            <a:r>
              <a:rPr lang="en-IN" sz="1800" spc="-5" dirty="0">
                <a:latin typeface="Arial"/>
                <a:cs typeface="Arial"/>
              </a:rPr>
              <a:t>memory</a:t>
            </a:r>
            <a:r>
              <a:rPr lang="en-IN" sz="1800" spc="-3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locations:</a:t>
            </a:r>
          </a:p>
          <a:p>
            <a:endParaRPr lang="en-US" dirty="0" smtClean="0"/>
          </a:p>
          <a:p>
            <a:endParaRPr lang="en-US" dirty="0"/>
          </a:p>
          <a:p>
            <a:pPr marL="342900" lvl="1" indent="-342900">
              <a:buFont typeface="Arial" charset="0"/>
              <a:buChar char="•"/>
            </a:pPr>
            <a:endParaRPr lang="en-IN" sz="1650" dirty="0" smtClean="0">
              <a:latin typeface="Arial"/>
              <a:cs typeface="Arial"/>
            </a:endParaRPr>
          </a:p>
          <a:p>
            <a:pPr marL="342900" lvl="1" indent="-342900">
              <a:buFont typeface="Arial" charset="0"/>
              <a:buChar char="•"/>
            </a:pPr>
            <a:r>
              <a:rPr lang="en-IN" sz="1650" dirty="0" smtClean="0">
                <a:latin typeface="Arial"/>
                <a:cs typeface="Arial"/>
              </a:rPr>
              <a:t>The </a:t>
            </a:r>
            <a:r>
              <a:rPr lang="en-IN" sz="1650" dirty="0">
                <a:latin typeface="Arial"/>
                <a:cs typeface="Arial"/>
              </a:rPr>
              <a:t>program </a:t>
            </a:r>
            <a:r>
              <a:rPr lang="en-IN" sz="1650" spc="-5" dirty="0">
                <a:latin typeface="Arial"/>
                <a:cs typeface="Arial"/>
              </a:rPr>
              <a:t>can </a:t>
            </a:r>
            <a:r>
              <a:rPr lang="en-IN" sz="1650" spc="5" dirty="0">
                <a:latin typeface="Arial"/>
                <a:cs typeface="Arial"/>
              </a:rPr>
              <a:t>be </a:t>
            </a:r>
            <a:r>
              <a:rPr lang="en-IN" sz="1650" spc="-5" dirty="0">
                <a:latin typeface="Arial"/>
                <a:cs typeface="Arial"/>
              </a:rPr>
              <a:t>rewritten </a:t>
            </a:r>
            <a:r>
              <a:rPr lang="en-IN" sz="1650" spc="5" dirty="0">
                <a:latin typeface="Arial"/>
                <a:cs typeface="Arial"/>
              </a:rPr>
              <a:t>as</a:t>
            </a:r>
            <a:r>
              <a:rPr lang="en-IN" sz="1650" spc="20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follows:</a:t>
            </a: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998312" y="2276872"/>
            <a:ext cx="2781600" cy="129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5"/>
          <p:cNvSpPr/>
          <p:nvPr/>
        </p:nvSpPr>
        <p:spPr>
          <a:xfrm>
            <a:off x="905480" y="4005064"/>
            <a:ext cx="5466719" cy="2160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55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offset </a:t>
            </a:r>
            <a:r>
              <a:rPr lang="en-IN" sz="2400" spc="15" dirty="0">
                <a:latin typeface="Arial"/>
                <a:cs typeface="Arial"/>
              </a:rPr>
              <a:t>address </a:t>
            </a:r>
            <a:r>
              <a:rPr lang="en-IN" sz="2400" spc="10" dirty="0">
                <a:latin typeface="Arial"/>
                <a:cs typeface="Arial"/>
              </a:rPr>
              <a:t>is </a:t>
            </a:r>
            <a:r>
              <a:rPr lang="en-IN" sz="2400" spc="15" dirty="0">
                <a:latin typeface="Arial"/>
                <a:cs typeface="Arial"/>
              </a:rPr>
              <a:t>enclosed </a:t>
            </a:r>
            <a:r>
              <a:rPr lang="en-IN" sz="2400" spc="10" dirty="0">
                <a:latin typeface="Arial"/>
                <a:cs typeface="Arial"/>
              </a:rPr>
              <a:t>in </a:t>
            </a:r>
            <a:r>
              <a:rPr lang="en-IN" sz="2400" b="1" spc="10" dirty="0">
                <a:solidFill>
                  <a:srgbClr val="FF0000"/>
                </a:solidFill>
                <a:latin typeface="Arial"/>
                <a:cs typeface="Arial"/>
              </a:rPr>
              <a:t>brackets</a:t>
            </a:r>
            <a:r>
              <a:rPr lang="en-IN" sz="2400" spc="10" dirty="0">
                <a:latin typeface="Arial"/>
                <a:cs typeface="Arial"/>
              </a:rPr>
              <a:t>, which  </a:t>
            </a:r>
            <a:r>
              <a:rPr lang="en-IN" sz="2400" spc="15" dirty="0">
                <a:latin typeface="Arial"/>
                <a:cs typeface="Arial"/>
              </a:rPr>
              <a:t>indicate </a:t>
            </a:r>
            <a:r>
              <a:rPr lang="en-IN" sz="2400" spc="10" dirty="0">
                <a:latin typeface="Arial"/>
                <a:cs typeface="Arial"/>
              </a:rPr>
              <a:t>that </a:t>
            </a:r>
            <a:r>
              <a:rPr lang="en-IN" sz="2400" spc="15" dirty="0">
                <a:latin typeface="Arial"/>
                <a:cs typeface="Arial"/>
              </a:rPr>
              <a:t>the operand represents </a:t>
            </a:r>
            <a:r>
              <a:rPr lang="en-IN" sz="2400" spc="10" dirty="0">
                <a:latin typeface="Arial"/>
                <a:cs typeface="Arial"/>
              </a:rPr>
              <a:t>the </a:t>
            </a:r>
            <a:r>
              <a:rPr lang="en-IN" sz="2400" spc="15" dirty="0">
                <a:latin typeface="Arial"/>
                <a:cs typeface="Arial"/>
              </a:rPr>
              <a:t>address  of the data </a:t>
            </a:r>
            <a:r>
              <a:rPr lang="en-IN" sz="2400" spc="20" dirty="0">
                <a:latin typeface="Arial"/>
                <a:cs typeface="Arial"/>
              </a:rPr>
              <a:t>and </a:t>
            </a:r>
            <a:r>
              <a:rPr lang="en-IN" sz="2400" spc="10" dirty="0">
                <a:latin typeface="Arial"/>
                <a:cs typeface="Arial"/>
              </a:rPr>
              <a:t>not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data</a:t>
            </a:r>
            <a:r>
              <a:rPr lang="en-IN" sz="2400" spc="-55" dirty="0">
                <a:latin typeface="Arial"/>
                <a:cs typeface="Arial"/>
              </a:rPr>
              <a:t> </a:t>
            </a:r>
            <a:r>
              <a:rPr lang="en-IN" sz="2400" spc="5" dirty="0">
                <a:latin typeface="Arial"/>
                <a:cs typeface="Arial"/>
              </a:rPr>
              <a:t>itself.</a:t>
            </a:r>
            <a:endParaRPr lang="en-IN" sz="2400" dirty="0">
              <a:latin typeface="Arial"/>
              <a:cs typeface="Arial"/>
            </a:endParaRPr>
          </a:p>
          <a:p>
            <a:endParaRPr lang="en-US" dirty="0" smtClean="0"/>
          </a:p>
          <a:p>
            <a:endParaRPr lang="en-US" dirty="0" smtClean="0"/>
          </a:p>
          <a:p>
            <a:pPr marL="565150" lvl="1" indent="-197485">
              <a:tabLst>
                <a:tab pos="565785" algn="l"/>
              </a:tabLst>
            </a:pPr>
            <a:r>
              <a:rPr lang="en-IN" sz="2000" spc="-10" dirty="0">
                <a:latin typeface="Arial"/>
                <a:cs typeface="Arial"/>
              </a:rPr>
              <a:t>If </a:t>
            </a:r>
            <a:r>
              <a:rPr lang="en-IN" sz="2000" dirty="0">
                <a:latin typeface="Arial"/>
                <a:cs typeface="Arial"/>
              </a:rPr>
              <a:t>the brackets </a:t>
            </a:r>
            <a:r>
              <a:rPr lang="en-IN" sz="2000" spc="-5" dirty="0">
                <a:latin typeface="Arial"/>
                <a:cs typeface="Arial"/>
              </a:rPr>
              <a:t>were not </a:t>
            </a:r>
            <a:r>
              <a:rPr lang="en-IN" sz="2000" dirty="0">
                <a:latin typeface="Arial"/>
                <a:cs typeface="Arial"/>
              </a:rPr>
              <a:t>included, as</a:t>
            </a:r>
            <a:r>
              <a:rPr lang="en-IN" sz="2000" spc="-5" dirty="0">
                <a:latin typeface="Arial"/>
                <a:cs typeface="Arial"/>
              </a:rPr>
              <a:t> in</a:t>
            </a:r>
            <a:endParaRPr lang="en-IN" sz="2000" dirty="0">
              <a:latin typeface="Arial"/>
              <a:cs typeface="Arial"/>
            </a:endParaRPr>
          </a:p>
          <a:p>
            <a:pPr marL="565150" marR="492125">
              <a:lnSpc>
                <a:spcPct val="100000"/>
              </a:lnSpc>
              <a:spcBef>
                <a:spcPts val="5"/>
              </a:spcBef>
            </a:pPr>
            <a:r>
              <a:rPr lang="en-IN" sz="2000" dirty="0">
                <a:latin typeface="Arial"/>
                <a:cs typeface="Arial"/>
              </a:rPr>
              <a:t>"</a:t>
            </a:r>
            <a:r>
              <a:rPr lang="en-IN" sz="2000" b="1" dirty="0">
                <a:latin typeface="Courier New"/>
                <a:cs typeface="Courier New"/>
              </a:rPr>
              <a:t>MOV </a:t>
            </a:r>
            <a:r>
              <a:rPr lang="en-IN" sz="2000" b="1" spc="-5" dirty="0">
                <a:latin typeface="Courier New"/>
                <a:cs typeface="Courier New"/>
              </a:rPr>
              <a:t>AL,0200</a:t>
            </a:r>
            <a:r>
              <a:rPr lang="en-IN" sz="2000" spc="-5" dirty="0">
                <a:latin typeface="Arial"/>
                <a:cs typeface="Arial"/>
              </a:rPr>
              <a:t>", the </a:t>
            </a:r>
            <a:r>
              <a:rPr lang="en-IN" sz="2000" dirty="0">
                <a:latin typeface="Arial"/>
                <a:cs typeface="Arial"/>
              </a:rPr>
              <a:t>CPU </a:t>
            </a:r>
            <a:r>
              <a:rPr lang="en-IN" sz="2000" spc="-5" dirty="0">
                <a:latin typeface="Arial"/>
                <a:cs typeface="Arial"/>
              </a:rPr>
              <a:t>would </a:t>
            </a:r>
            <a:r>
              <a:rPr lang="en-IN" sz="2000" spc="5" dirty="0">
                <a:latin typeface="Arial"/>
                <a:cs typeface="Arial"/>
              </a:rPr>
              <a:t>attempt to </a:t>
            </a:r>
            <a:r>
              <a:rPr lang="en-IN" sz="2000" dirty="0">
                <a:latin typeface="Arial"/>
                <a:cs typeface="Arial"/>
              </a:rPr>
              <a:t>move </a:t>
            </a:r>
            <a:r>
              <a:rPr lang="en-IN" sz="2000" spc="5" dirty="0">
                <a:latin typeface="Arial"/>
                <a:cs typeface="Arial"/>
              </a:rPr>
              <a:t>200  </a:t>
            </a:r>
            <a:r>
              <a:rPr lang="en-IN" sz="2000" dirty="0">
                <a:latin typeface="Arial"/>
                <a:cs typeface="Arial"/>
              </a:rPr>
              <a:t>into </a:t>
            </a:r>
            <a:r>
              <a:rPr lang="en-IN" sz="2000" spc="-5" dirty="0">
                <a:latin typeface="Arial"/>
                <a:cs typeface="Arial"/>
              </a:rPr>
              <a:t>AL </a:t>
            </a:r>
            <a:r>
              <a:rPr lang="en-IN" sz="2000" dirty="0">
                <a:latin typeface="Arial"/>
                <a:cs typeface="Arial"/>
              </a:rPr>
              <a:t>instead </a:t>
            </a:r>
            <a:r>
              <a:rPr lang="en-IN" sz="2000" spc="-5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contents of offset address 200.  </a:t>
            </a:r>
            <a:r>
              <a:rPr lang="en-IN" sz="2000" dirty="0">
                <a:latin typeface="Arial"/>
                <a:cs typeface="Arial"/>
              </a:rPr>
              <a:t>decimal.</a:t>
            </a:r>
          </a:p>
          <a:p>
            <a:pPr marL="84074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This program </a:t>
            </a:r>
            <a:r>
              <a:rPr lang="en-IN" sz="1800" spc="-10" dirty="0">
                <a:latin typeface="Arial"/>
                <a:cs typeface="Arial"/>
              </a:rPr>
              <a:t>will </a:t>
            </a:r>
            <a:r>
              <a:rPr lang="en-IN" sz="1800" spc="-5" dirty="0">
                <a:latin typeface="Arial"/>
                <a:cs typeface="Arial"/>
              </a:rPr>
              <a:t>run with </a:t>
            </a:r>
            <a:r>
              <a:rPr lang="en-IN" sz="1800" dirty="0">
                <a:latin typeface="Arial"/>
                <a:cs typeface="Arial"/>
              </a:rPr>
              <a:t>any set of</a:t>
            </a:r>
            <a:r>
              <a:rPr lang="en-IN" sz="1800" spc="-35" dirty="0">
                <a:latin typeface="Arial"/>
                <a:cs typeface="Arial"/>
              </a:rPr>
              <a:t> </a:t>
            </a:r>
            <a:r>
              <a:rPr lang="en-IN" sz="1800" spc="-10" dirty="0">
                <a:latin typeface="Arial"/>
                <a:cs typeface="Arial"/>
              </a:rPr>
              <a:t>data.</a:t>
            </a:r>
            <a:endParaRPr lang="en-IN" sz="1800" dirty="0">
              <a:latin typeface="Arial"/>
              <a:cs typeface="Arial"/>
            </a:endParaRPr>
          </a:p>
          <a:p>
            <a:pPr marL="840740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Changing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data has </a:t>
            </a:r>
            <a:r>
              <a:rPr lang="en-IN" sz="1800" spc="-10" dirty="0">
                <a:latin typeface="Arial"/>
                <a:cs typeface="Arial"/>
              </a:rPr>
              <a:t>no </a:t>
            </a:r>
            <a:r>
              <a:rPr lang="en-IN" sz="1800" dirty="0">
                <a:latin typeface="Arial"/>
                <a:cs typeface="Arial"/>
              </a:rPr>
              <a:t>effect on the</a:t>
            </a:r>
            <a:r>
              <a:rPr lang="en-IN" sz="1800" spc="-5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code.</a:t>
            </a:r>
            <a:endParaRPr lang="en-IN" sz="1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1187624" y="2780928"/>
            <a:ext cx="5832648" cy="1080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051720" y="3320988"/>
            <a:ext cx="792088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02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9055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0" dirty="0">
                <a:latin typeface="Arial"/>
                <a:cs typeface="Arial"/>
              </a:rPr>
              <a:t>If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data </a:t>
            </a:r>
            <a:r>
              <a:rPr lang="en-IN" sz="2400" spc="20" dirty="0">
                <a:latin typeface="Arial"/>
                <a:cs typeface="Arial"/>
              </a:rPr>
              <a:t>had </a:t>
            </a:r>
            <a:r>
              <a:rPr lang="en-IN" sz="2400" spc="15" dirty="0">
                <a:latin typeface="Arial"/>
                <a:cs typeface="Arial"/>
              </a:rPr>
              <a:t>to </a:t>
            </a:r>
            <a:r>
              <a:rPr lang="en-IN" sz="2400" spc="10" dirty="0">
                <a:latin typeface="Arial"/>
                <a:cs typeface="Arial"/>
              </a:rPr>
              <a:t>be </a:t>
            </a:r>
            <a:r>
              <a:rPr lang="en-IN" sz="2400" spc="15" dirty="0">
                <a:latin typeface="Arial"/>
                <a:cs typeface="Arial"/>
              </a:rPr>
              <a:t>stored </a:t>
            </a:r>
            <a:r>
              <a:rPr lang="en-IN" sz="2400" spc="5" dirty="0">
                <a:latin typeface="Arial"/>
                <a:cs typeface="Arial"/>
              </a:rPr>
              <a:t>at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different </a:t>
            </a:r>
            <a:r>
              <a:rPr lang="en-IN" sz="2400" spc="5" dirty="0">
                <a:latin typeface="Arial"/>
                <a:cs typeface="Arial"/>
              </a:rPr>
              <a:t>offset  </a:t>
            </a:r>
            <a:r>
              <a:rPr lang="en-IN" sz="2400" spc="15" dirty="0">
                <a:latin typeface="Arial"/>
                <a:cs typeface="Arial"/>
              </a:rPr>
              <a:t>address the </a:t>
            </a:r>
            <a:r>
              <a:rPr lang="en-IN" sz="2400" spc="20" dirty="0">
                <a:latin typeface="Arial"/>
                <a:cs typeface="Arial"/>
              </a:rPr>
              <a:t>program </a:t>
            </a:r>
            <a:r>
              <a:rPr lang="en-IN" sz="2400" spc="10" dirty="0">
                <a:latin typeface="Arial"/>
                <a:cs typeface="Arial"/>
              </a:rPr>
              <a:t>would </a:t>
            </a:r>
            <a:r>
              <a:rPr lang="en-IN" sz="2400" spc="15" dirty="0">
                <a:latin typeface="Arial"/>
                <a:cs typeface="Arial"/>
              </a:rPr>
              <a:t>have to </a:t>
            </a:r>
            <a:r>
              <a:rPr lang="en-IN" sz="2400" spc="20" dirty="0">
                <a:latin typeface="Arial"/>
                <a:cs typeface="Arial"/>
              </a:rPr>
              <a:t>be  </a:t>
            </a:r>
            <a:r>
              <a:rPr lang="en-IN" sz="2400" spc="10" dirty="0">
                <a:latin typeface="Arial"/>
                <a:cs typeface="Arial"/>
              </a:rPr>
              <a:t>rewritten</a:t>
            </a:r>
            <a:endParaRPr lang="en-IN" sz="2400" dirty="0">
              <a:latin typeface="Arial"/>
              <a:cs typeface="Arial"/>
            </a:endParaRPr>
          </a:p>
          <a:p>
            <a:pPr marL="565150" marR="32258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A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way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solve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this problem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is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to use a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register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to hold  the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offset address,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and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before each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ADD,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increment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register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to access the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next</a:t>
            </a:r>
            <a:r>
              <a:rPr lang="en-IN" sz="2000" spc="-2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byte.</a:t>
            </a:r>
            <a:endParaRPr lang="en-IN" sz="20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89560" marR="651510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8088/86 </a:t>
            </a:r>
            <a:r>
              <a:rPr lang="en-IN" sz="2400" spc="5" dirty="0">
                <a:latin typeface="Arial"/>
                <a:cs typeface="Arial"/>
              </a:rPr>
              <a:t>allows </a:t>
            </a:r>
            <a:r>
              <a:rPr lang="en-IN" sz="2400" spc="10" dirty="0">
                <a:latin typeface="Arial"/>
                <a:cs typeface="Arial"/>
              </a:rPr>
              <a:t>only the </a:t>
            </a:r>
            <a:r>
              <a:rPr lang="en-IN" sz="2400" spc="15" dirty="0">
                <a:latin typeface="Arial"/>
                <a:cs typeface="Arial"/>
              </a:rPr>
              <a:t>use </a:t>
            </a:r>
            <a:r>
              <a:rPr lang="en-IN" sz="2400" spc="10" dirty="0">
                <a:latin typeface="Arial"/>
                <a:cs typeface="Arial"/>
              </a:rPr>
              <a:t>of registers BX, SI,  </a:t>
            </a:r>
            <a:r>
              <a:rPr lang="en-IN" sz="2400" spc="15" dirty="0">
                <a:latin typeface="Arial"/>
                <a:cs typeface="Arial"/>
              </a:rPr>
              <a:t>and DI </a:t>
            </a:r>
            <a:r>
              <a:rPr lang="en-IN" sz="2400" spc="10" dirty="0">
                <a:latin typeface="Arial"/>
                <a:cs typeface="Arial"/>
              </a:rPr>
              <a:t>as offset </a:t>
            </a:r>
            <a:r>
              <a:rPr lang="en-IN" sz="2400" spc="5" dirty="0">
                <a:latin typeface="Arial"/>
                <a:cs typeface="Arial"/>
              </a:rPr>
              <a:t>registers </a:t>
            </a:r>
            <a:r>
              <a:rPr lang="en-IN" sz="2400" spc="10" dirty="0">
                <a:latin typeface="Arial"/>
                <a:cs typeface="Arial"/>
              </a:rPr>
              <a:t>for the data</a:t>
            </a:r>
            <a:r>
              <a:rPr lang="en-IN" sz="2400" spc="-35" dirty="0">
                <a:latin typeface="Arial"/>
                <a:cs typeface="Arial"/>
              </a:rPr>
              <a:t> </a:t>
            </a:r>
            <a:r>
              <a:rPr lang="en-IN" sz="2400" spc="15" dirty="0">
                <a:latin typeface="Arial"/>
                <a:cs typeface="Arial"/>
              </a:rPr>
              <a:t>segment</a:t>
            </a:r>
            <a:endParaRPr lang="en-IN" sz="2400" dirty="0">
              <a:latin typeface="Arial"/>
              <a:cs typeface="Arial"/>
            </a:endParaRPr>
          </a:p>
          <a:p>
            <a:pPr marL="565150" marR="75374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term </a:t>
            </a:r>
            <a:r>
              <a:rPr lang="en-IN" sz="2000" i="1" spc="5" dirty="0">
                <a:latin typeface="Arial"/>
                <a:cs typeface="Arial"/>
              </a:rPr>
              <a:t>pointer </a:t>
            </a:r>
            <a:r>
              <a:rPr lang="en-IN" sz="2000" spc="-5" dirty="0">
                <a:latin typeface="Arial"/>
                <a:cs typeface="Arial"/>
              </a:rPr>
              <a:t>is often used </a:t>
            </a:r>
            <a:r>
              <a:rPr lang="en-IN" sz="2000" dirty="0">
                <a:latin typeface="Arial"/>
                <a:cs typeface="Arial"/>
              </a:rPr>
              <a:t>for a </a:t>
            </a:r>
            <a:r>
              <a:rPr lang="en-IN" sz="2000" spc="-5" dirty="0">
                <a:latin typeface="Arial"/>
                <a:cs typeface="Arial"/>
              </a:rPr>
              <a:t>register </a:t>
            </a:r>
            <a:r>
              <a:rPr lang="en-IN" sz="2000" dirty="0">
                <a:latin typeface="Arial"/>
                <a:cs typeface="Arial"/>
              </a:rPr>
              <a:t>holding  an </a:t>
            </a:r>
            <a:r>
              <a:rPr lang="en-IN" sz="2000" spc="-5" dirty="0">
                <a:latin typeface="Arial"/>
                <a:cs typeface="Arial"/>
              </a:rPr>
              <a:t>offset</a:t>
            </a:r>
            <a:r>
              <a:rPr lang="en-IN" sz="2000" spc="5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address.</a:t>
            </a:r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5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In </a:t>
            </a:r>
            <a:r>
              <a:rPr lang="en-IN" spc="10" dirty="0">
                <a:latin typeface="Arial"/>
                <a:cs typeface="Arial"/>
              </a:rPr>
              <a:t>the </a:t>
            </a:r>
            <a:r>
              <a:rPr lang="en-IN" spc="5" dirty="0">
                <a:latin typeface="Arial"/>
                <a:cs typeface="Arial"/>
              </a:rPr>
              <a:t>following </a:t>
            </a:r>
            <a:r>
              <a:rPr lang="en-IN" spc="15" dirty="0">
                <a:latin typeface="Arial"/>
                <a:cs typeface="Arial"/>
              </a:rPr>
              <a:t>example,</a:t>
            </a:r>
            <a:r>
              <a:rPr lang="en-IN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b="1" spc="20" dirty="0">
                <a:solidFill>
                  <a:srgbClr val="FF0000"/>
                </a:solidFill>
                <a:latin typeface="Arial"/>
                <a:cs typeface="Arial"/>
              </a:rPr>
              <a:t>BX </a:t>
            </a:r>
            <a:r>
              <a:rPr lang="en-IN" dirty="0">
                <a:latin typeface="Arial"/>
                <a:cs typeface="Arial"/>
              </a:rPr>
              <a:t>is </a:t>
            </a:r>
            <a:r>
              <a:rPr lang="en-IN" spc="20" dirty="0">
                <a:latin typeface="Arial"/>
                <a:cs typeface="Arial"/>
              </a:rPr>
              <a:t>used </a:t>
            </a:r>
            <a:r>
              <a:rPr lang="en-IN" spc="10" dirty="0">
                <a:latin typeface="Arial"/>
                <a:cs typeface="Arial"/>
              </a:rPr>
              <a:t>as </a:t>
            </a:r>
            <a:r>
              <a:rPr lang="en-IN" spc="20" dirty="0">
                <a:latin typeface="Arial"/>
                <a:cs typeface="Arial"/>
              </a:rPr>
              <a:t>a</a:t>
            </a:r>
            <a:r>
              <a:rPr lang="en-IN" dirty="0">
                <a:latin typeface="Arial"/>
                <a:cs typeface="Arial"/>
              </a:rPr>
              <a:t> </a:t>
            </a:r>
            <a:r>
              <a:rPr lang="en-IN" spc="10" dirty="0">
                <a:latin typeface="Arial"/>
                <a:cs typeface="Arial"/>
              </a:rPr>
              <a:t>pointer:</a:t>
            </a:r>
            <a:endParaRPr lang="en-IN" dirty="0">
              <a:latin typeface="Arial"/>
              <a:cs typeface="Arial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289560" marR="866140" indent="-237490">
              <a:lnSpc>
                <a:spcPct val="101699"/>
              </a:lnSpc>
              <a:spcBef>
                <a:spcPts val="1530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The</a:t>
            </a:r>
            <a:r>
              <a:rPr lang="en-IN" sz="1900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IN" sz="1900" b="1" spc="20" dirty="0">
                <a:solidFill>
                  <a:srgbClr val="0000FF"/>
                </a:solidFill>
                <a:latin typeface="Arial"/>
                <a:cs typeface="Arial"/>
              </a:rPr>
              <a:t>INC </a:t>
            </a:r>
            <a:r>
              <a:rPr lang="en-IN" sz="1900" spc="10" dirty="0">
                <a:latin typeface="Arial"/>
                <a:cs typeface="Arial"/>
              </a:rPr>
              <a:t>instruction </a:t>
            </a:r>
            <a:r>
              <a:rPr lang="en-IN" sz="1900" spc="20" dirty="0">
                <a:latin typeface="Arial"/>
                <a:cs typeface="Arial"/>
              </a:rPr>
              <a:t>adds 1 </a:t>
            </a:r>
            <a:r>
              <a:rPr lang="en-IN" sz="1900" spc="15" dirty="0">
                <a:latin typeface="Arial"/>
                <a:cs typeface="Arial"/>
              </a:rPr>
              <a:t>to</a:t>
            </a:r>
            <a:r>
              <a:rPr lang="en-IN" sz="1900" spc="-60" dirty="0">
                <a:latin typeface="Arial"/>
                <a:cs typeface="Arial"/>
              </a:rPr>
              <a:t> </a:t>
            </a:r>
            <a:r>
              <a:rPr lang="en-IN" sz="1900" spc="15" dirty="0">
                <a:latin typeface="Arial"/>
                <a:cs typeface="Arial"/>
              </a:rPr>
              <a:t>(increments)</a:t>
            </a:r>
            <a:r>
              <a:rPr lang="en-IN" sz="1900" dirty="0">
                <a:latin typeface="Arial"/>
                <a:cs typeface="Arial"/>
              </a:rPr>
              <a:t> </a:t>
            </a:r>
            <a:r>
              <a:rPr lang="en-IN" sz="1900" spc="5" dirty="0">
                <a:latin typeface="Arial"/>
                <a:cs typeface="Arial"/>
              </a:rPr>
              <a:t>its </a:t>
            </a:r>
            <a:r>
              <a:rPr lang="en-IN" sz="1900" spc="10" dirty="0">
                <a:latin typeface="Arial"/>
                <a:cs typeface="Arial"/>
              </a:rPr>
              <a:t> operand.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25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"</a:t>
            </a:r>
            <a:r>
              <a:rPr lang="en-IN" sz="1650" b="1" dirty="0">
                <a:solidFill>
                  <a:srgbClr val="0000FF"/>
                </a:solidFill>
                <a:latin typeface="Courier New"/>
                <a:cs typeface="Courier New"/>
              </a:rPr>
              <a:t>INC </a:t>
            </a:r>
            <a:r>
              <a:rPr lang="en-IN" sz="1650" b="1" spc="-5" dirty="0">
                <a:solidFill>
                  <a:srgbClr val="0000FF"/>
                </a:solidFill>
                <a:latin typeface="Courier New"/>
                <a:cs typeface="Courier New"/>
              </a:rPr>
              <a:t>BX</a:t>
            </a:r>
            <a:r>
              <a:rPr lang="en-IN" sz="1650" spc="-5" dirty="0">
                <a:latin typeface="Arial"/>
                <a:cs typeface="Arial"/>
              </a:rPr>
              <a:t>" achieves </a:t>
            </a:r>
            <a:r>
              <a:rPr lang="en-IN" sz="1650" dirty="0">
                <a:latin typeface="Arial"/>
                <a:cs typeface="Arial"/>
              </a:rPr>
              <a:t>the same result as "</a:t>
            </a:r>
            <a:r>
              <a:rPr lang="en-IN" sz="1650" b="1" dirty="0">
                <a:latin typeface="Courier New"/>
                <a:cs typeface="Courier New"/>
              </a:rPr>
              <a:t>ADD</a:t>
            </a:r>
            <a:r>
              <a:rPr lang="en-IN" sz="1650" b="1" spc="-25" dirty="0">
                <a:latin typeface="Courier New"/>
                <a:cs typeface="Courier New"/>
              </a:rPr>
              <a:t> </a:t>
            </a:r>
            <a:r>
              <a:rPr lang="en-IN" sz="1650" b="1" spc="-5" dirty="0">
                <a:latin typeface="Courier New"/>
                <a:cs typeface="Courier New"/>
              </a:rPr>
              <a:t>BX,1</a:t>
            </a:r>
            <a:r>
              <a:rPr lang="en-IN" sz="1650" spc="-5" dirty="0">
                <a:latin typeface="Arial"/>
                <a:cs typeface="Arial"/>
              </a:rPr>
              <a:t>“</a:t>
            </a:r>
            <a:endParaRPr lang="en-IN" sz="1650" dirty="0">
              <a:latin typeface="Arial"/>
              <a:cs typeface="Arial"/>
            </a:endParaRPr>
          </a:p>
          <a:p>
            <a:pPr marL="565150" marR="494665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650" spc="-10" dirty="0">
                <a:latin typeface="Arial"/>
                <a:cs typeface="Arial"/>
              </a:rPr>
              <a:t>If </a:t>
            </a:r>
            <a:r>
              <a:rPr lang="en-IN" sz="1650" dirty="0">
                <a:latin typeface="Arial"/>
                <a:cs typeface="Arial"/>
              </a:rPr>
              <a:t>the offset address where </a:t>
            </a:r>
            <a:r>
              <a:rPr lang="en-IN" sz="1650" spc="-5" dirty="0">
                <a:latin typeface="Arial"/>
                <a:cs typeface="Arial"/>
              </a:rPr>
              <a:t>data is located is </a:t>
            </a:r>
            <a:r>
              <a:rPr lang="en-IN" sz="1650" dirty="0">
                <a:latin typeface="Arial"/>
                <a:cs typeface="Arial"/>
              </a:rPr>
              <a:t>changed,  only </a:t>
            </a:r>
            <a:r>
              <a:rPr lang="en-IN" sz="1650" spc="5" dirty="0">
                <a:latin typeface="Arial"/>
                <a:cs typeface="Arial"/>
              </a:rPr>
              <a:t>one </a:t>
            </a:r>
            <a:r>
              <a:rPr lang="en-IN" sz="1650" dirty="0">
                <a:latin typeface="Arial"/>
                <a:cs typeface="Arial"/>
              </a:rPr>
              <a:t>instruction </a:t>
            </a:r>
            <a:r>
              <a:rPr lang="en-IN" sz="1650" spc="-5" dirty="0">
                <a:latin typeface="Arial"/>
                <a:cs typeface="Arial"/>
              </a:rPr>
              <a:t>will </a:t>
            </a:r>
            <a:r>
              <a:rPr lang="en-IN" sz="1650" spc="5" dirty="0">
                <a:latin typeface="Arial"/>
                <a:cs typeface="Arial"/>
              </a:rPr>
              <a:t>need to be</a:t>
            </a:r>
            <a:r>
              <a:rPr lang="en-IN" sz="1650" spc="-6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modified.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827584" y="2636912"/>
            <a:ext cx="7056784" cy="244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671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spc="15" dirty="0">
                <a:latin typeface="Courier New"/>
                <a:cs typeface="Courier New"/>
              </a:rPr>
              <a:t>data segment </a:t>
            </a:r>
            <a:r>
              <a:rPr lang="en-IN" sz="4000" b="1" spc="10" dirty="0">
                <a:latin typeface="Courier New"/>
                <a:cs typeface="Courier New"/>
              </a:rPr>
              <a:t>logical/physical</a:t>
            </a:r>
            <a:r>
              <a:rPr lang="en-IN" sz="4000" b="1" spc="-15" dirty="0">
                <a:latin typeface="Courier New"/>
                <a:cs typeface="Courier New"/>
              </a:rPr>
              <a:t> </a:t>
            </a:r>
            <a:r>
              <a:rPr lang="en-IN" sz="4000" b="1" spc="10" dirty="0">
                <a:latin typeface="Courier New"/>
                <a:cs typeface="Courier New"/>
              </a:rPr>
              <a:t>address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physical </a:t>
            </a:r>
            <a:r>
              <a:rPr lang="en-IN" sz="2400" spc="15" dirty="0">
                <a:latin typeface="Arial"/>
                <a:cs typeface="Arial"/>
              </a:rPr>
              <a:t>address </a:t>
            </a:r>
            <a:r>
              <a:rPr lang="en-IN" sz="2400" spc="10" dirty="0">
                <a:latin typeface="Arial"/>
                <a:cs typeface="Arial"/>
              </a:rPr>
              <a:t>for data </a:t>
            </a:r>
            <a:r>
              <a:rPr lang="en-IN" sz="2400" dirty="0">
                <a:latin typeface="Arial"/>
                <a:cs typeface="Arial"/>
              </a:rPr>
              <a:t>is</a:t>
            </a:r>
            <a:r>
              <a:rPr lang="en-IN" sz="2400" spc="4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calculated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spc="15" dirty="0">
                <a:latin typeface="Arial"/>
                <a:cs typeface="Arial"/>
              </a:rPr>
              <a:t>using </a:t>
            </a:r>
            <a:r>
              <a:rPr lang="en-IN" sz="2400" spc="10" dirty="0">
                <a:latin typeface="Arial"/>
                <a:cs typeface="Arial"/>
              </a:rPr>
              <a:t> the </a:t>
            </a:r>
            <a:r>
              <a:rPr lang="en-IN" sz="2400" spc="15" dirty="0">
                <a:latin typeface="Arial"/>
                <a:cs typeface="Arial"/>
              </a:rPr>
              <a:t>same </a:t>
            </a:r>
            <a:r>
              <a:rPr lang="en-IN" sz="2400" spc="10" dirty="0">
                <a:latin typeface="Arial"/>
                <a:cs typeface="Arial"/>
              </a:rPr>
              <a:t>rules as for the </a:t>
            </a:r>
            <a:r>
              <a:rPr lang="en-IN" sz="2400" spc="15" dirty="0">
                <a:latin typeface="Arial"/>
                <a:cs typeface="Arial"/>
              </a:rPr>
              <a:t>code</a:t>
            </a:r>
            <a:r>
              <a:rPr lang="en-IN" sz="2400" spc="-1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segment.</a:t>
            </a:r>
            <a:endParaRPr lang="en-IN" sz="24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object 9"/>
          <p:cNvSpPr/>
          <p:nvPr/>
        </p:nvSpPr>
        <p:spPr>
          <a:xfrm>
            <a:off x="899592" y="2420888"/>
            <a:ext cx="7344816" cy="36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object 16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x86 family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World’s first microprocessor Intel 4004 was a 4 bit microprocessor with 12 bit address lines.</a:t>
            </a:r>
          </a:p>
          <a:p>
            <a:r>
              <a:rPr lang="en-US" dirty="0" smtClean="0"/>
              <a:t>In 1972 8 bit version 8008 was announced with expanded memory size </a:t>
            </a:r>
            <a:r>
              <a:rPr lang="en-US" dirty="0" err="1" smtClean="0"/>
              <a:t>upto</a:t>
            </a:r>
            <a:r>
              <a:rPr lang="en-US" dirty="0" smtClean="0"/>
              <a:t> 16K bytes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33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little endian</a:t>
            </a:r>
            <a:r>
              <a:rPr lang="en-IN" b="1" spc="-35" dirty="0">
                <a:latin typeface="Courier New"/>
                <a:cs typeface="Courier New"/>
              </a:rPr>
              <a:t> </a:t>
            </a:r>
            <a:r>
              <a:rPr lang="en-IN" b="1" spc="15" dirty="0">
                <a:latin typeface="Courier New"/>
                <a:cs typeface="Courier New"/>
              </a:rPr>
              <a:t>convention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1900" spc="10" dirty="0">
                <a:latin typeface="Arial"/>
                <a:cs typeface="Arial"/>
              </a:rPr>
              <a:t>Previous </a:t>
            </a:r>
            <a:r>
              <a:rPr lang="en-IN" sz="1900" spc="20" dirty="0">
                <a:latin typeface="Arial"/>
                <a:cs typeface="Arial"/>
              </a:rPr>
              <a:t>examples used </a:t>
            </a:r>
            <a:r>
              <a:rPr lang="en-IN" sz="1900" spc="10" dirty="0">
                <a:latin typeface="Arial"/>
                <a:cs typeface="Arial"/>
              </a:rPr>
              <a:t>8-bit </a:t>
            </a:r>
            <a:r>
              <a:rPr lang="en-IN" sz="1900" spc="15" dirty="0">
                <a:latin typeface="Arial"/>
                <a:cs typeface="Arial"/>
              </a:rPr>
              <a:t>or </a:t>
            </a:r>
            <a:r>
              <a:rPr lang="en-IN" sz="1900" spc="10" dirty="0">
                <a:latin typeface="Arial"/>
                <a:cs typeface="Arial"/>
              </a:rPr>
              <a:t>1-byte</a:t>
            </a:r>
            <a:r>
              <a:rPr lang="en-IN" sz="1900" spc="-5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data.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1650" i="1" dirty="0">
                <a:latin typeface="Arial"/>
                <a:cs typeface="Arial"/>
              </a:rPr>
              <a:t>What happens </a:t>
            </a:r>
            <a:r>
              <a:rPr lang="en-IN" sz="1650" i="1" spc="5" dirty="0">
                <a:latin typeface="Arial"/>
                <a:cs typeface="Arial"/>
              </a:rPr>
              <a:t>when </a:t>
            </a:r>
            <a:r>
              <a:rPr lang="en-IN" sz="1650" i="1" spc="-5" dirty="0">
                <a:latin typeface="Arial"/>
                <a:cs typeface="Arial"/>
              </a:rPr>
              <a:t>16-bit </a:t>
            </a:r>
            <a:r>
              <a:rPr lang="en-IN" sz="1650" i="1" dirty="0">
                <a:latin typeface="Arial"/>
                <a:cs typeface="Arial"/>
              </a:rPr>
              <a:t>data </a:t>
            </a:r>
            <a:r>
              <a:rPr lang="en-IN" sz="1650" i="1" spc="-5" dirty="0">
                <a:latin typeface="Arial"/>
                <a:cs typeface="Arial"/>
              </a:rPr>
              <a:t>is </a:t>
            </a:r>
            <a:r>
              <a:rPr lang="en-IN" sz="1650" i="1" dirty="0">
                <a:latin typeface="Arial"/>
                <a:cs typeface="Arial"/>
              </a:rPr>
              <a:t>used</a:t>
            </a:r>
            <a:r>
              <a:rPr lang="en-IN" sz="1650" i="1" dirty="0" smtClean="0">
                <a:latin typeface="Arial"/>
                <a:cs typeface="Arial"/>
              </a:rPr>
              <a:t>?</a:t>
            </a:r>
          </a:p>
          <a:p>
            <a:pPr marL="565150" lvl="1" indent="-197485">
              <a:spcBef>
                <a:spcPts val="400"/>
              </a:spcBef>
              <a:buFont typeface="Arial"/>
              <a:buChar char="–"/>
              <a:tabLst>
                <a:tab pos="565785" algn="l"/>
              </a:tabLst>
            </a:pPr>
            <a:endParaRPr lang="en-US" sz="1650" i="1" dirty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buFont typeface="Arial"/>
              <a:buChar char="–"/>
              <a:tabLst>
                <a:tab pos="565785" algn="l"/>
              </a:tabLst>
            </a:pPr>
            <a:endParaRPr lang="en-US" sz="1650" i="1" dirty="0" smtClean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buFont typeface="Arial"/>
              <a:buChar char="–"/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pPr marL="289560" marR="333375" indent="-237490">
              <a:lnSpc>
                <a:spcPct val="101699"/>
              </a:lnSpc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The low </a:t>
            </a:r>
            <a:r>
              <a:rPr lang="en-IN" sz="1900" spc="10" dirty="0">
                <a:latin typeface="Arial"/>
                <a:cs typeface="Arial"/>
              </a:rPr>
              <a:t>byte </a:t>
            </a:r>
            <a:r>
              <a:rPr lang="en-IN" sz="1900" spc="20" dirty="0">
                <a:latin typeface="Arial"/>
                <a:cs typeface="Arial"/>
              </a:rPr>
              <a:t>goes </a:t>
            </a:r>
            <a:r>
              <a:rPr lang="en-IN" sz="1900" spc="15" dirty="0">
                <a:latin typeface="Arial"/>
                <a:cs typeface="Arial"/>
              </a:rPr>
              <a:t>to the low </a:t>
            </a:r>
            <a:r>
              <a:rPr lang="en-IN" sz="1900" spc="25" dirty="0">
                <a:latin typeface="Arial"/>
                <a:cs typeface="Arial"/>
              </a:rPr>
              <a:t>memory </a:t>
            </a:r>
            <a:r>
              <a:rPr lang="en-IN" sz="1900" spc="15" dirty="0">
                <a:latin typeface="Arial"/>
                <a:cs typeface="Arial"/>
              </a:rPr>
              <a:t>location  </a:t>
            </a:r>
            <a:r>
              <a:rPr lang="en-IN" sz="1900" spc="20" dirty="0">
                <a:latin typeface="Arial"/>
                <a:cs typeface="Arial"/>
              </a:rPr>
              <a:t>and </a:t>
            </a:r>
            <a:r>
              <a:rPr lang="en-IN" sz="1900" spc="10" dirty="0">
                <a:latin typeface="Arial"/>
                <a:cs typeface="Arial"/>
              </a:rPr>
              <a:t>the high </a:t>
            </a:r>
            <a:r>
              <a:rPr lang="en-IN" sz="1900" spc="5" dirty="0">
                <a:latin typeface="Arial"/>
                <a:cs typeface="Arial"/>
              </a:rPr>
              <a:t>byte </a:t>
            </a:r>
            <a:r>
              <a:rPr lang="en-IN" sz="1900" spc="15" dirty="0">
                <a:latin typeface="Arial"/>
                <a:cs typeface="Arial"/>
              </a:rPr>
              <a:t>goes </a:t>
            </a:r>
            <a:r>
              <a:rPr lang="en-IN" sz="1900" spc="10" dirty="0">
                <a:latin typeface="Arial"/>
                <a:cs typeface="Arial"/>
              </a:rPr>
              <a:t>to the high </a:t>
            </a:r>
            <a:r>
              <a:rPr lang="en-IN" sz="1900" spc="15" dirty="0">
                <a:latin typeface="Arial"/>
                <a:cs typeface="Arial"/>
              </a:rPr>
              <a:t>memory  </a:t>
            </a:r>
            <a:r>
              <a:rPr lang="en-IN" sz="1900" spc="10" dirty="0">
                <a:latin typeface="Arial"/>
                <a:cs typeface="Arial"/>
              </a:rPr>
              <a:t>address.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Memory location </a:t>
            </a:r>
            <a:r>
              <a:rPr lang="en-IN" sz="1650" spc="-5" dirty="0">
                <a:latin typeface="Arial"/>
                <a:cs typeface="Arial"/>
              </a:rPr>
              <a:t>DS:1500 </a:t>
            </a:r>
            <a:r>
              <a:rPr lang="en-IN" sz="1650" dirty="0">
                <a:latin typeface="Arial"/>
                <a:cs typeface="Arial"/>
              </a:rPr>
              <a:t>contains</a:t>
            </a:r>
            <a:r>
              <a:rPr lang="en-IN" sz="1650" spc="-5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F3H.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Memory location </a:t>
            </a:r>
            <a:r>
              <a:rPr lang="en-IN" sz="1650" spc="-5" dirty="0">
                <a:latin typeface="Arial"/>
                <a:cs typeface="Arial"/>
              </a:rPr>
              <a:t>DS:1501 </a:t>
            </a:r>
            <a:r>
              <a:rPr lang="en-IN" sz="1650" dirty="0">
                <a:latin typeface="Arial"/>
                <a:cs typeface="Arial"/>
              </a:rPr>
              <a:t>contains</a:t>
            </a:r>
            <a:r>
              <a:rPr lang="en-IN" sz="1650" spc="3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35H.</a:t>
            </a:r>
          </a:p>
          <a:p>
            <a:pPr marL="840740" lvl="2" indent="-157480">
              <a:spcBef>
                <a:spcPts val="225"/>
              </a:spcBef>
              <a:tabLst>
                <a:tab pos="841375" algn="l"/>
              </a:tabLst>
            </a:pPr>
            <a:r>
              <a:rPr lang="en-IN" sz="1450" spc="-5" dirty="0">
                <a:latin typeface="Arial"/>
                <a:cs typeface="Arial"/>
              </a:rPr>
              <a:t>(DS:1500 </a:t>
            </a:r>
            <a:r>
              <a:rPr lang="en-IN" sz="1450" dirty="0">
                <a:latin typeface="Arial"/>
                <a:cs typeface="Arial"/>
              </a:rPr>
              <a:t>= F3 </a:t>
            </a:r>
            <a:r>
              <a:rPr lang="en-IN" sz="1450" spc="-5" dirty="0">
                <a:latin typeface="Arial"/>
                <a:cs typeface="Arial"/>
              </a:rPr>
              <a:t>DS:1501 </a:t>
            </a:r>
            <a:r>
              <a:rPr lang="en-IN" sz="1450" dirty="0">
                <a:latin typeface="Arial"/>
                <a:cs typeface="Arial"/>
              </a:rPr>
              <a:t>=</a:t>
            </a:r>
            <a:r>
              <a:rPr lang="en-IN" sz="1450" spc="-45" dirty="0">
                <a:latin typeface="Arial"/>
                <a:cs typeface="Arial"/>
              </a:rPr>
              <a:t> </a:t>
            </a:r>
            <a:r>
              <a:rPr lang="en-IN" sz="1450" dirty="0">
                <a:latin typeface="Arial"/>
                <a:cs typeface="Arial"/>
              </a:rPr>
              <a:t>35)</a:t>
            </a:r>
          </a:p>
          <a:p>
            <a:pPr marL="565150" lvl="1" indent="-197485">
              <a:spcBef>
                <a:spcPts val="345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This </a:t>
            </a:r>
            <a:r>
              <a:rPr lang="en-IN" sz="1650" spc="-5" dirty="0">
                <a:latin typeface="Arial"/>
                <a:cs typeface="Arial"/>
              </a:rPr>
              <a:t>convention is called </a:t>
            </a:r>
            <a:r>
              <a:rPr lang="en-IN" sz="1650" i="1" dirty="0">
                <a:latin typeface="Arial"/>
                <a:cs typeface="Arial"/>
              </a:rPr>
              <a:t>little endian </a:t>
            </a:r>
            <a:r>
              <a:rPr lang="en-IN" sz="1650" spc="-10" dirty="0">
                <a:latin typeface="Arial"/>
                <a:cs typeface="Arial"/>
              </a:rPr>
              <a:t>vs </a:t>
            </a:r>
            <a:r>
              <a:rPr lang="en-IN" sz="1650" i="1" dirty="0">
                <a:latin typeface="Arial"/>
                <a:cs typeface="Arial"/>
              </a:rPr>
              <a:t>big</a:t>
            </a:r>
            <a:r>
              <a:rPr lang="en-IN" sz="1650" i="1" spc="85" dirty="0">
                <a:latin typeface="Arial"/>
                <a:cs typeface="Arial"/>
              </a:rPr>
              <a:t> </a:t>
            </a:r>
            <a:r>
              <a:rPr lang="en-IN" sz="1650" i="1" dirty="0">
                <a:latin typeface="Arial"/>
                <a:cs typeface="Arial"/>
              </a:rPr>
              <a:t>endian</a:t>
            </a:r>
            <a:r>
              <a:rPr lang="en-IN" sz="1650" dirty="0">
                <a:latin typeface="Arial"/>
                <a:cs typeface="Arial"/>
              </a:rPr>
              <a:t>.</a:t>
            </a:r>
          </a:p>
          <a:p>
            <a:pPr marL="840740" marR="652780" lvl="2" indent="-157480">
              <a:lnSpc>
                <a:spcPct val="100899"/>
              </a:lnSpc>
              <a:spcBef>
                <a:spcPts val="340"/>
              </a:spcBef>
              <a:tabLst>
                <a:tab pos="841375" algn="l"/>
              </a:tabLst>
            </a:pPr>
            <a:r>
              <a:rPr lang="en-IN" sz="1450" spc="-5" dirty="0">
                <a:latin typeface="Arial"/>
                <a:cs typeface="Arial"/>
              </a:rPr>
              <a:t>From </a:t>
            </a:r>
            <a:r>
              <a:rPr lang="en-IN" sz="1450" dirty="0">
                <a:latin typeface="Arial"/>
                <a:cs typeface="Arial"/>
              </a:rPr>
              <a:t>a </a:t>
            </a:r>
            <a:r>
              <a:rPr lang="en-IN" sz="1450" spc="-5" dirty="0">
                <a:latin typeface="Arial"/>
                <a:cs typeface="Arial"/>
              </a:rPr>
              <a:t>Gulliver’s Travels story about </a:t>
            </a:r>
            <a:r>
              <a:rPr lang="en-IN" sz="1450" dirty="0">
                <a:latin typeface="Arial"/>
                <a:cs typeface="Arial"/>
              </a:rPr>
              <a:t>how </a:t>
            </a:r>
            <a:r>
              <a:rPr lang="en-IN" sz="1450" spc="-10" dirty="0">
                <a:latin typeface="Arial"/>
                <a:cs typeface="Arial"/>
              </a:rPr>
              <a:t>an </a:t>
            </a:r>
            <a:r>
              <a:rPr lang="en-IN" sz="1450" spc="-5" dirty="0">
                <a:latin typeface="Arial"/>
                <a:cs typeface="Arial"/>
              </a:rPr>
              <a:t>egg should  </a:t>
            </a:r>
            <a:r>
              <a:rPr lang="en-IN" sz="1450" dirty="0">
                <a:latin typeface="Arial"/>
                <a:cs typeface="Arial"/>
              </a:rPr>
              <a:t>be </a:t>
            </a:r>
            <a:r>
              <a:rPr lang="en-IN" sz="1450" spc="-10" dirty="0">
                <a:latin typeface="Arial"/>
                <a:cs typeface="Arial"/>
              </a:rPr>
              <a:t>opened—from the </a:t>
            </a:r>
            <a:r>
              <a:rPr lang="en-IN" sz="1450" spc="-5" dirty="0">
                <a:latin typeface="Arial"/>
                <a:cs typeface="Arial"/>
              </a:rPr>
              <a:t>little </a:t>
            </a:r>
            <a:r>
              <a:rPr lang="en-IN" sz="1450" dirty="0">
                <a:latin typeface="Arial"/>
                <a:cs typeface="Arial"/>
              </a:rPr>
              <a:t>end, or the </a:t>
            </a:r>
            <a:r>
              <a:rPr lang="en-IN" sz="1450" spc="-5" dirty="0">
                <a:latin typeface="Arial"/>
                <a:cs typeface="Arial"/>
              </a:rPr>
              <a:t>big</a:t>
            </a:r>
            <a:r>
              <a:rPr lang="en-IN" sz="1450" spc="-3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end.</a:t>
            </a:r>
            <a:endParaRPr lang="en-IN" sz="14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967934" y="2348880"/>
            <a:ext cx="5908321" cy="864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317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6606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In </a:t>
            </a:r>
            <a:r>
              <a:rPr lang="en-IN" sz="2000" spc="10" dirty="0">
                <a:latin typeface="Arial"/>
                <a:cs typeface="Arial"/>
              </a:rPr>
              <a:t>the big endian method, the high </a:t>
            </a:r>
            <a:r>
              <a:rPr lang="en-IN" sz="2000" spc="5" dirty="0">
                <a:latin typeface="Arial"/>
                <a:cs typeface="Arial"/>
              </a:rPr>
              <a:t>byte </a:t>
            </a:r>
            <a:r>
              <a:rPr lang="en-IN" sz="2000" spc="15" dirty="0">
                <a:latin typeface="Arial"/>
                <a:cs typeface="Arial"/>
              </a:rPr>
              <a:t>goes </a:t>
            </a:r>
            <a:r>
              <a:rPr lang="en-IN" sz="2000" spc="10" dirty="0">
                <a:latin typeface="Arial"/>
                <a:cs typeface="Arial"/>
              </a:rPr>
              <a:t>to the  </a:t>
            </a:r>
            <a:r>
              <a:rPr lang="en-IN" sz="2000" spc="20" dirty="0">
                <a:latin typeface="Arial"/>
                <a:cs typeface="Arial"/>
              </a:rPr>
              <a:t>low</a:t>
            </a:r>
            <a:r>
              <a:rPr lang="en-IN" sz="2000" spc="-15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address.</a:t>
            </a:r>
            <a:endParaRPr lang="en-IN" sz="2000" dirty="0">
              <a:latin typeface="Arial"/>
              <a:cs typeface="Arial"/>
            </a:endParaRPr>
          </a:p>
          <a:p>
            <a:pPr marL="565150" marR="693420" indent="-198120">
              <a:lnSpc>
                <a:spcPct val="100000"/>
              </a:lnSpc>
              <a:spcBef>
                <a:spcPts val="420"/>
              </a:spcBef>
            </a:pPr>
            <a:r>
              <a:rPr lang="en-IN" sz="2000" dirty="0">
                <a:latin typeface="Arial"/>
                <a:cs typeface="Arial"/>
              </a:rPr>
              <a:t>– In </a:t>
            </a:r>
            <a:r>
              <a:rPr lang="en-IN" sz="2000" spc="-5" dirty="0">
                <a:latin typeface="Arial"/>
                <a:cs typeface="Arial"/>
              </a:rPr>
              <a:t>the </a:t>
            </a:r>
            <a:r>
              <a:rPr lang="en-IN" sz="2000" dirty="0">
                <a:latin typeface="Arial"/>
                <a:cs typeface="Arial"/>
              </a:rPr>
              <a:t>little endian method, </a:t>
            </a:r>
            <a:r>
              <a:rPr lang="en-IN" sz="2000" spc="-5" dirty="0">
                <a:latin typeface="Arial"/>
                <a:cs typeface="Arial"/>
              </a:rPr>
              <a:t>the high </a:t>
            </a:r>
            <a:r>
              <a:rPr lang="en-IN" sz="2000" dirty="0">
                <a:latin typeface="Arial"/>
                <a:cs typeface="Arial"/>
              </a:rPr>
              <a:t>byte </a:t>
            </a:r>
            <a:r>
              <a:rPr lang="en-IN" sz="2000" spc="-5" dirty="0">
                <a:latin typeface="Arial"/>
                <a:cs typeface="Arial"/>
              </a:rPr>
              <a:t>goes </a:t>
            </a:r>
            <a:r>
              <a:rPr lang="en-IN" sz="2000" spc="5" dirty="0">
                <a:latin typeface="Arial"/>
                <a:cs typeface="Arial"/>
              </a:rPr>
              <a:t>to the  </a:t>
            </a:r>
            <a:r>
              <a:rPr lang="en-IN" sz="2000" spc="-5" dirty="0">
                <a:latin typeface="Arial"/>
                <a:cs typeface="Arial"/>
              </a:rPr>
              <a:t>high </a:t>
            </a:r>
            <a:r>
              <a:rPr lang="en-IN" sz="2000" dirty="0">
                <a:latin typeface="Arial"/>
                <a:cs typeface="Arial"/>
              </a:rPr>
              <a:t>address </a:t>
            </a:r>
            <a:r>
              <a:rPr lang="en-IN" sz="2000" spc="-5" dirty="0">
                <a:latin typeface="Arial"/>
                <a:cs typeface="Arial"/>
              </a:rPr>
              <a:t>and </a:t>
            </a: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low byte </a:t>
            </a:r>
            <a:r>
              <a:rPr lang="en-IN" sz="2000" dirty="0">
                <a:latin typeface="Arial"/>
                <a:cs typeface="Arial"/>
              </a:rPr>
              <a:t>to </a:t>
            </a:r>
            <a:r>
              <a:rPr lang="en-IN" sz="2000" spc="-5" dirty="0">
                <a:latin typeface="Arial"/>
                <a:cs typeface="Arial"/>
              </a:rPr>
              <a:t>the </a:t>
            </a:r>
            <a:r>
              <a:rPr lang="en-IN" sz="2000" dirty="0">
                <a:latin typeface="Arial"/>
                <a:cs typeface="Arial"/>
              </a:rPr>
              <a:t>low address.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971600" y="2780928"/>
            <a:ext cx="7488832" cy="3168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97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extra </a:t>
            </a:r>
            <a:r>
              <a:rPr lang="en-IN" b="1" spc="10" dirty="0">
                <a:latin typeface="Courier New"/>
                <a:cs typeface="Courier New"/>
              </a:rPr>
              <a:t>segment</a:t>
            </a:r>
            <a:r>
              <a:rPr lang="en-IN" b="1" spc="-15" dirty="0">
                <a:latin typeface="Courier New"/>
                <a:cs typeface="Courier New"/>
              </a:rPr>
              <a:t> </a:t>
            </a:r>
            <a:r>
              <a:rPr lang="en-IN" b="1" spc="15" dirty="0">
                <a:latin typeface="Courier New"/>
                <a:cs typeface="Courier New"/>
              </a:rPr>
              <a:t>(ES</a:t>
            </a:r>
            <a:r>
              <a:rPr lang="en-IN" b="1" spc="15" dirty="0" smtClean="0">
                <a:latin typeface="Courier New"/>
                <a:cs typeface="Courier New"/>
              </a:rPr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6696744" cy="4525963"/>
          </a:xfrm>
        </p:spPr>
        <p:txBody>
          <a:bodyPr/>
          <a:lstStyle/>
          <a:p>
            <a:pPr marL="289560" marR="68897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25" dirty="0">
                <a:latin typeface="Arial"/>
                <a:cs typeface="Arial"/>
              </a:rPr>
              <a:t>ES </a:t>
            </a:r>
            <a:r>
              <a:rPr lang="en-IN" sz="2000" dirty="0">
                <a:latin typeface="Arial"/>
                <a:cs typeface="Arial"/>
              </a:rPr>
              <a:t>is </a:t>
            </a:r>
            <a:r>
              <a:rPr lang="en-IN" sz="2000" spc="20" dirty="0">
                <a:latin typeface="Arial"/>
                <a:cs typeface="Arial"/>
              </a:rPr>
              <a:t>a segment </a:t>
            </a:r>
            <a:r>
              <a:rPr lang="en-IN" sz="2000" spc="10" dirty="0">
                <a:latin typeface="Arial"/>
                <a:cs typeface="Arial"/>
              </a:rPr>
              <a:t>register </a:t>
            </a:r>
            <a:r>
              <a:rPr lang="en-IN" sz="2000" spc="20" dirty="0">
                <a:latin typeface="Arial"/>
                <a:cs typeface="Arial"/>
              </a:rPr>
              <a:t>used as an </a:t>
            </a:r>
            <a:r>
              <a:rPr lang="en-IN" sz="2000" spc="10" dirty="0">
                <a:latin typeface="Arial"/>
                <a:cs typeface="Arial"/>
              </a:rPr>
              <a:t>extra  </a:t>
            </a:r>
            <a:r>
              <a:rPr lang="en-IN" sz="2000" spc="15" dirty="0">
                <a:latin typeface="Arial"/>
                <a:cs typeface="Arial"/>
              </a:rPr>
              <a:t>data</a:t>
            </a:r>
            <a:r>
              <a:rPr lang="en-IN" sz="2000" spc="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segment.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In </a:t>
            </a:r>
            <a:r>
              <a:rPr lang="en-IN" sz="1650" spc="5" dirty="0">
                <a:latin typeface="Arial"/>
                <a:cs typeface="Arial"/>
              </a:rPr>
              <a:t>many </a:t>
            </a:r>
            <a:r>
              <a:rPr lang="en-IN" sz="1650" dirty="0">
                <a:latin typeface="Arial"/>
                <a:cs typeface="Arial"/>
              </a:rPr>
              <a:t>normal programs </a:t>
            </a:r>
            <a:r>
              <a:rPr lang="en-IN" sz="1650" spc="-5" dirty="0">
                <a:latin typeface="Arial"/>
                <a:cs typeface="Arial"/>
              </a:rPr>
              <a:t>this </a:t>
            </a:r>
            <a:r>
              <a:rPr lang="en-IN" sz="1650" dirty="0">
                <a:latin typeface="Arial"/>
                <a:cs typeface="Arial"/>
              </a:rPr>
              <a:t>segment </a:t>
            </a:r>
            <a:r>
              <a:rPr lang="en-IN" sz="1650" spc="-5" dirty="0">
                <a:latin typeface="Arial"/>
                <a:cs typeface="Arial"/>
              </a:rPr>
              <a:t>is </a:t>
            </a:r>
            <a:r>
              <a:rPr lang="en-IN" sz="1650" spc="5" dirty="0">
                <a:latin typeface="Arial"/>
                <a:cs typeface="Arial"/>
              </a:rPr>
              <a:t>not</a:t>
            </a:r>
            <a:r>
              <a:rPr lang="en-IN" sz="1650" spc="-40" dirty="0">
                <a:latin typeface="Arial"/>
                <a:cs typeface="Arial"/>
              </a:rPr>
              <a:t> </a:t>
            </a:r>
            <a:r>
              <a:rPr lang="en-IN" sz="1650" spc="5" dirty="0">
                <a:latin typeface="Arial"/>
                <a:cs typeface="Arial"/>
              </a:rPr>
              <a:t>used.</a:t>
            </a:r>
            <a:endParaRPr lang="en-IN" sz="1650" dirty="0">
              <a:latin typeface="Arial"/>
              <a:cs typeface="Arial"/>
            </a:endParaRPr>
          </a:p>
          <a:p>
            <a:pPr marL="565150" lvl="1" indent="-197485">
              <a:spcBef>
                <a:spcPts val="385"/>
              </a:spcBef>
              <a:tabLst>
                <a:tab pos="565785" algn="l"/>
              </a:tabLst>
            </a:pPr>
            <a:r>
              <a:rPr lang="en-IN" sz="1650" dirty="0" smtClean="0">
                <a:latin typeface="Arial"/>
                <a:cs typeface="Arial"/>
              </a:rPr>
              <a:t>Use </a:t>
            </a:r>
            <a:r>
              <a:rPr lang="en-IN" sz="1650" spc="-5" dirty="0">
                <a:latin typeface="Arial"/>
                <a:cs typeface="Arial"/>
              </a:rPr>
              <a:t>is </a:t>
            </a:r>
            <a:r>
              <a:rPr lang="en-IN" sz="1650" dirty="0">
                <a:latin typeface="Arial"/>
                <a:cs typeface="Arial"/>
              </a:rPr>
              <a:t>essential for </a:t>
            </a:r>
            <a:r>
              <a:rPr lang="en-IN" sz="1650" spc="-5" dirty="0">
                <a:latin typeface="Arial"/>
                <a:cs typeface="Arial"/>
              </a:rPr>
              <a:t>string</a:t>
            </a:r>
            <a:r>
              <a:rPr lang="en-IN" sz="1650" spc="-15" dirty="0">
                <a:latin typeface="Arial"/>
                <a:cs typeface="Arial"/>
              </a:rPr>
              <a:t> </a:t>
            </a:r>
            <a:r>
              <a:rPr lang="en-IN" sz="1650" spc="-5" dirty="0" smtClean="0">
                <a:latin typeface="Arial"/>
                <a:cs typeface="Arial"/>
              </a:rPr>
              <a:t>operations</a:t>
            </a:r>
          </a:p>
          <a:p>
            <a:pPr marL="289560" marR="232537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20-bit address of 8088/86  allows </a:t>
            </a:r>
            <a:r>
              <a:rPr lang="en-IN" sz="2000" spc="20" dirty="0">
                <a:latin typeface="Arial"/>
                <a:cs typeface="Arial"/>
              </a:rPr>
              <a:t>1mb (1024K </a:t>
            </a:r>
            <a:r>
              <a:rPr lang="en-IN" sz="2000" spc="10" dirty="0">
                <a:latin typeface="Arial"/>
                <a:cs typeface="Arial"/>
              </a:rPr>
              <a:t>bytes) </a:t>
            </a:r>
            <a:r>
              <a:rPr lang="en-IN" sz="2000" spc="5" dirty="0">
                <a:latin typeface="Arial"/>
                <a:cs typeface="Arial"/>
              </a:rPr>
              <a:t>of  </a:t>
            </a:r>
            <a:r>
              <a:rPr lang="en-IN" sz="2000" spc="25" dirty="0">
                <a:latin typeface="Arial"/>
                <a:cs typeface="Arial"/>
              </a:rPr>
              <a:t>memory </a:t>
            </a:r>
            <a:r>
              <a:rPr lang="en-IN" sz="2000" spc="20" dirty="0">
                <a:latin typeface="Arial"/>
                <a:cs typeface="Arial"/>
              </a:rPr>
              <a:t>space </a:t>
            </a:r>
            <a:r>
              <a:rPr lang="en-IN" sz="2000" spc="5" dirty="0">
                <a:latin typeface="Arial"/>
                <a:cs typeface="Arial"/>
              </a:rPr>
              <a:t>with </a:t>
            </a:r>
            <a:r>
              <a:rPr lang="en-IN" sz="2000" spc="15" dirty="0">
                <a:latin typeface="Arial"/>
                <a:cs typeface="Arial"/>
              </a:rPr>
              <a:t>the  address range</a:t>
            </a:r>
            <a:r>
              <a:rPr lang="en-IN" sz="2000" spc="-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00000–FFFFF.</a:t>
            </a:r>
            <a:endParaRPr lang="en-IN" sz="2000" dirty="0">
              <a:latin typeface="Arial"/>
              <a:cs typeface="Arial"/>
            </a:endParaRPr>
          </a:p>
          <a:p>
            <a:pPr marL="565150" marR="223647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During the </a:t>
            </a:r>
            <a:r>
              <a:rPr lang="en-IN" sz="1650" spc="-5" dirty="0">
                <a:latin typeface="Arial"/>
                <a:cs typeface="Arial"/>
              </a:rPr>
              <a:t>design </a:t>
            </a:r>
            <a:r>
              <a:rPr lang="en-IN" sz="1650" dirty="0">
                <a:latin typeface="Arial"/>
                <a:cs typeface="Arial"/>
              </a:rPr>
              <a:t>phase </a:t>
            </a:r>
            <a:r>
              <a:rPr lang="en-IN" sz="1650" spc="-5" dirty="0">
                <a:latin typeface="Arial"/>
                <a:cs typeface="Arial"/>
              </a:rPr>
              <a:t>of the </a:t>
            </a:r>
            <a:r>
              <a:rPr lang="en-IN" sz="1650" dirty="0">
                <a:latin typeface="Arial"/>
                <a:cs typeface="Arial"/>
              </a:rPr>
              <a:t>first  IBM PC, </a:t>
            </a:r>
            <a:r>
              <a:rPr lang="en-IN" sz="1650" spc="-5" dirty="0">
                <a:latin typeface="Arial"/>
                <a:cs typeface="Arial"/>
              </a:rPr>
              <a:t>engineers had </a:t>
            </a:r>
            <a:r>
              <a:rPr lang="en-IN" sz="1650" dirty="0">
                <a:latin typeface="Arial"/>
                <a:cs typeface="Arial"/>
              </a:rPr>
              <a:t>to decide  </a:t>
            </a:r>
            <a:r>
              <a:rPr lang="en-IN" sz="1650" spc="5" dirty="0">
                <a:latin typeface="Arial"/>
                <a:cs typeface="Arial"/>
              </a:rPr>
              <a:t>on </a:t>
            </a:r>
            <a:r>
              <a:rPr lang="en-IN" sz="1650" spc="-5" dirty="0">
                <a:latin typeface="Arial"/>
                <a:cs typeface="Arial"/>
              </a:rPr>
              <a:t>the </a:t>
            </a:r>
            <a:r>
              <a:rPr lang="en-IN" sz="1650" dirty="0">
                <a:latin typeface="Arial"/>
                <a:cs typeface="Arial"/>
              </a:rPr>
              <a:t>allocation </a:t>
            </a:r>
            <a:r>
              <a:rPr lang="en-IN" sz="1650" spc="-5" dirty="0">
                <a:latin typeface="Arial"/>
                <a:cs typeface="Arial"/>
              </a:rPr>
              <a:t>of </a:t>
            </a:r>
            <a:r>
              <a:rPr lang="en-IN" sz="1650" spc="5" dirty="0">
                <a:latin typeface="Arial"/>
                <a:cs typeface="Arial"/>
              </a:rPr>
              <a:t>the  </a:t>
            </a:r>
            <a:r>
              <a:rPr lang="en-IN" sz="1650" dirty="0">
                <a:latin typeface="Arial"/>
                <a:cs typeface="Arial"/>
              </a:rPr>
              <a:t>1-megabyte </a:t>
            </a:r>
            <a:r>
              <a:rPr lang="en-IN" sz="1650" spc="-5" dirty="0">
                <a:latin typeface="Arial"/>
                <a:cs typeface="Arial"/>
              </a:rPr>
              <a:t>memory </a:t>
            </a:r>
            <a:r>
              <a:rPr lang="en-IN" sz="1650" dirty="0">
                <a:latin typeface="Arial"/>
                <a:cs typeface="Arial"/>
              </a:rPr>
              <a:t>space to  </a:t>
            </a:r>
            <a:r>
              <a:rPr lang="en-IN" sz="1650" spc="-5" dirty="0">
                <a:latin typeface="Arial"/>
                <a:cs typeface="Arial"/>
              </a:rPr>
              <a:t>various </a:t>
            </a:r>
            <a:r>
              <a:rPr lang="en-IN" sz="1650" dirty="0">
                <a:latin typeface="Arial"/>
                <a:cs typeface="Arial"/>
              </a:rPr>
              <a:t>sections </a:t>
            </a:r>
            <a:r>
              <a:rPr lang="en-IN" sz="1650" spc="-5" dirty="0">
                <a:latin typeface="Arial"/>
                <a:cs typeface="Arial"/>
              </a:rPr>
              <a:t>of the</a:t>
            </a:r>
            <a:r>
              <a:rPr lang="en-IN" sz="1650" spc="2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PC.</a:t>
            </a:r>
          </a:p>
          <a:p>
            <a:pPr marL="840740" marR="3176270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1450" spc="-5" dirty="0">
                <a:latin typeface="Arial"/>
                <a:cs typeface="Arial"/>
              </a:rPr>
              <a:t>This memory</a:t>
            </a:r>
            <a:r>
              <a:rPr lang="en-IN" sz="1450" spc="-6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allocation</a:t>
            </a:r>
            <a:r>
              <a:rPr lang="en-IN" sz="1450" spc="-25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is </a:t>
            </a:r>
            <a:r>
              <a:rPr lang="en-IN" sz="145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called </a:t>
            </a:r>
            <a:r>
              <a:rPr lang="en-IN" sz="1450" dirty="0">
                <a:latin typeface="Arial"/>
                <a:cs typeface="Arial"/>
              </a:rPr>
              <a:t>a </a:t>
            </a:r>
            <a:r>
              <a:rPr lang="en-IN" sz="1450" i="1" spc="-10" dirty="0">
                <a:solidFill>
                  <a:srgbClr val="00B050"/>
                </a:solidFill>
                <a:latin typeface="Arial"/>
                <a:cs typeface="Arial"/>
              </a:rPr>
              <a:t>memory</a:t>
            </a:r>
            <a:r>
              <a:rPr lang="en-IN" sz="1450" i="1" spc="-15" dirty="0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lang="en-IN" sz="1450" i="1" spc="-10" dirty="0">
                <a:solidFill>
                  <a:srgbClr val="00B050"/>
                </a:solidFill>
                <a:latin typeface="Arial"/>
                <a:cs typeface="Arial"/>
              </a:rPr>
              <a:t>map</a:t>
            </a:r>
            <a:r>
              <a:rPr lang="en-IN" sz="1450" spc="-10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  <a:endParaRPr lang="en-IN" sz="145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565150" lvl="1" indent="-197485">
              <a:spcBef>
                <a:spcPts val="385"/>
              </a:spcBef>
              <a:tabLst>
                <a:tab pos="565785" algn="l"/>
              </a:tabLst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6296" y="170080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object 14"/>
          <p:cNvSpPr/>
          <p:nvPr/>
        </p:nvSpPr>
        <p:spPr>
          <a:xfrm>
            <a:off x="6300192" y="1663391"/>
            <a:ext cx="2421931" cy="4141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2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memory map </a:t>
            </a:r>
            <a:r>
              <a:rPr lang="en-IN" b="1" spc="10" dirty="0">
                <a:latin typeface="Courier New"/>
                <a:cs typeface="Courier New"/>
              </a:rPr>
              <a:t>of </a:t>
            </a:r>
            <a:r>
              <a:rPr lang="en-IN" b="1" spc="15" dirty="0">
                <a:latin typeface="Courier New"/>
                <a:cs typeface="Courier New"/>
              </a:rPr>
              <a:t>the IBM</a:t>
            </a:r>
            <a:r>
              <a:rPr lang="en-IN" b="1" spc="-60" dirty="0">
                <a:latin typeface="Courier New"/>
                <a:cs typeface="Courier New"/>
              </a:rPr>
              <a:t> </a:t>
            </a:r>
            <a:r>
              <a:rPr lang="en-IN" b="1" spc="15" dirty="0" smtClean="0">
                <a:latin typeface="Courier New"/>
                <a:cs typeface="Courier New"/>
              </a:rPr>
              <a:t>PC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5" y="1196752"/>
            <a:ext cx="7920881" cy="4929411"/>
          </a:xfrm>
        </p:spPr>
        <p:txBody>
          <a:bodyPr/>
          <a:lstStyle/>
          <a:p>
            <a:pPr marL="289560" marR="2305050" indent="-237490" algn="just">
              <a:lnSpc>
                <a:spcPct val="101699"/>
              </a:lnSpc>
              <a:spcBef>
                <a:spcPts val="180"/>
              </a:spcBef>
            </a:pPr>
            <a:r>
              <a:rPr lang="en-IN" sz="2400" spc="15" dirty="0">
                <a:latin typeface="Arial"/>
                <a:cs typeface="Arial"/>
              </a:rPr>
              <a:t>Of </a:t>
            </a:r>
            <a:r>
              <a:rPr lang="en-IN" sz="2400" spc="5" dirty="0">
                <a:latin typeface="Arial"/>
                <a:cs typeface="Arial"/>
              </a:rPr>
              <a:t>this </a:t>
            </a:r>
            <a:r>
              <a:rPr lang="en-IN" sz="2400" spc="20" dirty="0">
                <a:latin typeface="Arial"/>
                <a:cs typeface="Arial"/>
              </a:rPr>
              <a:t>1 </a:t>
            </a:r>
            <a:r>
              <a:rPr lang="en-IN" sz="2400" spc="10" dirty="0" smtClean="0">
                <a:latin typeface="Arial"/>
                <a:cs typeface="Arial"/>
              </a:rPr>
              <a:t>megabyte, </a:t>
            </a:r>
            <a:r>
              <a:rPr lang="en-IN" sz="2400" spc="15" dirty="0" smtClean="0">
                <a:latin typeface="Arial"/>
                <a:cs typeface="Arial"/>
              </a:rPr>
              <a:t>640K </a:t>
            </a:r>
            <a:r>
              <a:rPr lang="en-IN" sz="2400" spc="5" dirty="0">
                <a:latin typeface="Arial"/>
                <a:cs typeface="Arial"/>
              </a:rPr>
              <a:t>bytes  </a:t>
            </a:r>
            <a:r>
              <a:rPr lang="en-IN" sz="2400" spc="15" dirty="0">
                <a:latin typeface="Arial"/>
                <a:cs typeface="Arial"/>
              </a:rPr>
              <a:t>from </a:t>
            </a:r>
            <a:r>
              <a:rPr lang="en-IN" sz="2400" spc="10" dirty="0">
                <a:latin typeface="Arial"/>
                <a:cs typeface="Arial"/>
              </a:rPr>
              <a:t>addresses</a:t>
            </a:r>
            <a:r>
              <a:rPr lang="en-IN" sz="2400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400" b="1" spc="10" dirty="0">
                <a:solidFill>
                  <a:srgbClr val="FF0000"/>
                </a:solidFill>
                <a:latin typeface="Arial"/>
                <a:cs typeface="Arial"/>
              </a:rPr>
              <a:t>00000–9FFFFH </a:t>
            </a:r>
            <a:r>
              <a:rPr lang="en-IN" sz="2400" b="1" spc="1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were set aside for</a:t>
            </a:r>
            <a:r>
              <a:rPr lang="en-IN" sz="2400" spc="-10" dirty="0">
                <a:latin typeface="Arial"/>
                <a:cs typeface="Arial"/>
              </a:rPr>
              <a:t> </a:t>
            </a:r>
            <a:r>
              <a:rPr lang="en-IN" sz="2400" spc="20" dirty="0">
                <a:latin typeface="Arial"/>
                <a:cs typeface="Arial"/>
              </a:rPr>
              <a:t>RAM</a:t>
            </a:r>
            <a:endParaRPr lang="en-IN" sz="2400" dirty="0">
              <a:latin typeface="Arial"/>
              <a:cs typeface="Arial"/>
            </a:endParaRPr>
          </a:p>
          <a:p>
            <a:pPr marL="289560" indent="-237490">
              <a:spcBef>
                <a:spcPts val="815"/>
              </a:spcBef>
              <a:tabLst>
                <a:tab pos="289560" algn="l"/>
                <a:tab pos="290195" algn="l"/>
              </a:tabLst>
            </a:pPr>
            <a:r>
              <a:rPr lang="en-IN" sz="2400" spc="20" dirty="0">
                <a:latin typeface="Arial"/>
                <a:cs typeface="Arial"/>
              </a:rPr>
              <a:t>128K </a:t>
            </a:r>
            <a:r>
              <a:rPr lang="en-IN" sz="2400" spc="10" dirty="0">
                <a:latin typeface="Arial"/>
                <a:cs typeface="Arial"/>
              </a:rPr>
              <a:t>bytes</a:t>
            </a:r>
            <a:r>
              <a:rPr lang="en-IN" sz="2400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IN" sz="2400" b="1" spc="10" dirty="0">
                <a:solidFill>
                  <a:srgbClr val="0000FF"/>
                </a:solidFill>
                <a:latin typeface="Arial"/>
                <a:cs typeface="Arial"/>
              </a:rPr>
              <a:t>A0000H–</a:t>
            </a:r>
            <a:r>
              <a:rPr lang="en-IN" sz="2400" b="1"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IN" sz="2400" b="1" spc="15" dirty="0">
                <a:solidFill>
                  <a:srgbClr val="0000FF"/>
                </a:solidFill>
                <a:latin typeface="Arial"/>
                <a:cs typeface="Arial"/>
              </a:rPr>
              <a:t>BFFFFH</a:t>
            </a:r>
            <a:endParaRPr lang="en-IN" sz="240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40"/>
              </a:spcBef>
              <a:buNone/>
            </a:pPr>
            <a:r>
              <a:rPr lang="en-IN" sz="2400" spc="10" dirty="0">
                <a:latin typeface="Arial"/>
                <a:cs typeface="Arial"/>
              </a:rPr>
              <a:t> </a:t>
            </a:r>
            <a:r>
              <a:rPr lang="en-IN" sz="2400" spc="10" dirty="0" smtClean="0">
                <a:latin typeface="Arial"/>
                <a:cs typeface="Arial"/>
              </a:rPr>
              <a:t>   were </a:t>
            </a:r>
            <a:r>
              <a:rPr lang="en-IN" sz="2400" spc="10" dirty="0">
                <a:latin typeface="Arial"/>
                <a:cs typeface="Arial"/>
              </a:rPr>
              <a:t>allocated for video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IN" sz="2400" spc="20" dirty="0">
                <a:latin typeface="Arial"/>
                <a:cs typeface="Arial"/>
              </a:rPr>
              <a:t>memory</a:t>
            </a:r>
            <a:endParaRPr lang="en-IN" sz="2400" dirty="0">
              <a:latin typeface="Arial"/>
              <a:cs typeface="Arial"/>
            </a:endParaRPr>
          </a:p>
          <a:p>
            <a:pPr marL="289560" marR="2179320" indent="-237490">
              <a:lnSpc>
                <a:spcPct val="101699"/>
              </a:lnSpc>
              <a:spcBef>
                <a:spcPts val="875"/>
              </a:spcBef>
              <a:tabLst>
                <a:tab pos="711200" algn="l"/>
              </a:tabLst>
            </a:pP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remaining </a:t>
            </a:r>
            <a:r>
              <a:rPr lang="en-IN" sz="2400" spc="20" dirty="0">
                <a:latin typeface="Arial"/>
                <a:cs typeface="Arial"/>
              </a:rPr>
              <a:t>256K </a:t>
            </a:r>
            <a:r>
              <a:rPr lang="en-IN" sz="2400" spc="5" dirty="0">
                <a:latin typeface="Arial"/>
                <a:cs typeface="Arial"/>
              </a:rPr>
              <a:t>bytes </a:t>
            </a:r>
            <a:r>
              <a:rPr lang="en-IN" sz="2400" spc="10" dirty="0">
                <a:latin typeface="Arial"/>
                <a:cs typeface="Arial"/>
              </a:rPr>
              <a:t>from </a:t>
            </a:r>
            <a:r>
              <a:rPr lang="en-IN" sz="2400" spc="1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lang="en-IN" sz="2400" b="1" spc="15" dirty="0">
                <a:solidFill>
                  <a:srgbClr val="008000"/>
                </a:solidFill>
                <a:latin typeface="Arial"/>
                <a:cs typeface="Arial"/>
              </a:rPr>
              <a:t>C0000H–FFFFFH </a:t>
            </a:r>
            <a:r>
              <a:rPr lang="en-IN" sz="2400" spc="10" dirty="0">
                <a:latin typeface="Arial"/>
                <a:cs typeface="Arial"/>
              </a:rPr>
              <a:t>were</a:t>
            </a:r>
            <a:r>
              <a:rPr lang="en-IN" sz="2400" spc="2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set</a:t>
            </a:r>
            <a:r>
              <a:rPr lang="en-IN" sz="2400" spc="1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aside </a:t>
            </a:r>
            <a:r>
              <a:rPr lang="en-IN" sz="2400" spc="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for</a:t>
            </a:r>
            <a:r>
              <a:rPr lang="en-IN" sz="2400" spc="15" dirty="0">
                <a:latin typeface="Arial"/>
                <a:cs typeface="Arial"/>
              </a:rPr>
              <a:t> </a:t>
            </a:r>
            <a:r>
              <a:rPr lang="en-IN" sz="2400" spc="20" dirty="0">
                <a:latin typeface="Arial"/>
                <a:cs typeface="Arial"/>
              </a:rPr>
              <a:t>ROM</a:t>
            </a:r>
            <a:endParaRPr lang="en-IN" sz="2400" dirty="0">
              <a:latin typeface="Arial"/>
              <a:cs typeface="Arial"/>
            </a:endParaRPr>
          </a:p>
          <a:p>
            <a:pPr marL="289560" marR="335915" indent="-237490">
              <a:lnSpc>
                <a:spcPct val="101699"/>
              </a:lnSpc>
              <a:spcBef>
                <a:spcPts val="455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The 640K </a:t>
            </a:r>
            <a:r>
              <a:rPr lang="en-IN" sz="1900" spc="10" dirty="0">
                <a:latin typeface="Arial"/>
                <a:cs typeface="Arial"/>
              </a:rPr>
              <a:t>bytes </a:t>
            </a:r>
            <a:r>
              <a:rPr lang="en-IN" sz="1900" spc="15" dirty="0">
                <a:latin typeface="Arial"/>
                <a:cs typeface="Arial"/>
              </a:rPr>
              <a:t>from 00000 to </a:t>
            </a:r>
            <a:r>
              <a:rPr lang="en-IN" sz="1900" spc="20" dirty="0">
                <a:latin typeface="Arial"/>
                <a:cs typeface="Arial"/>
              </a:rPr>
              <a:t>9FFFFH </a:t>
            </a:r>
            <a:r>
              <a:rPr lang="en-IN" sz="1900" spc="10" dirty="0">
                <a:latin typeface="Arial"/>
                <a:cs typeface="Arial"/>
              </a:rPr>
              <a:t>is</a:t>
            </a:r>
            <a:r>
              <a:rPr lang="en-IN" sz="1900" spc="-40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referred  </a:t>
            </a:r>
            <a:r>
              <a:rPr lang="en-IN" sz="1900" spc="15" dirty="0">
                <a:latin typeface="Arial"/>
                <a:cs typeface="Arial"/>
              </a:rPr>
              <a:t>to </a:t>
            </a:r>
            <a:r>
              <a:rPr lang="en-IN" sz="1900" spc="10" dirty="0">
                <a:latin typeface="Arial"/>
                <a:cs typeface="Arial"/>
              </a:rPr>
              <a:t>as </a:t>
            </a:r>
            <a:r>
              <a:rPr lang="en-IN" sz="1900" i="1" spc="10" dirty="0">
                <a:solidFill>
                  <a:srgbClr val="0070C0"/>
                </a:solidFill>
                <a:latin typeface="Arial"/>
                <a:cs typeface="Arial"/>
              </a:rPr>
              <a:t>conventional</a:t>
            </a:r>
            <a:r>
              <a:rPr lang="en-IN" sz="1900" i="1" spc="-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1900" i="1" spc="15" dirty="0">
                <a:solidFill>
                  <a:srgbClr val="0070C0"/>
                </a:solidFill>
                <a:latin typeface="Arial"/>
                <a:cs typeface="Arial"/>
              </a:rPr>
              <a:t>memory</a:t>
            </a:r>
            <a:r>
              <a:rPr lang="en-IN" sz="1900" spc="15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  <a:endParaRPr lang="en-IN" sz="19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565150" marR="697865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The </a:t>
            </a:r>
            <a:r>
              <a:rPr lang="en-IN" sz="1650" spc="-5" dirty="0">
                <a:latin typeface="Arial"/>
                <a:cs typeface="Arial"/>
              </a:rPr>
              <a:t>384K bytes </a:t>
            </a:r>
            <a:r>
              <a:rPr lang="en-IN" sz="1650" dirty="0">
                <a:latin typeface="Arial"/>
                <a:cs typeface="Arial"/>
              </a:rPr>
              <a:t>from A0000H </a:t>
            </a:r>
            <a:r>
              <a:rPr lang="en-IN" sz="1650" spc="-5" dirty="0">
                <a:latin typeface="Arial"/>
                <a:cs typeface="Arial"/>
              </a:rPr>
              <a:t>to </a:t>
            </a:r>
            <a:r>
              <a:rPr lang="en-IN" sz="1650" dirty="0">
                <a:latin typeface="Arial"/>
                <a:cs typeface="Arial"/>
              </a:rPr>
              <a:t>FFFFFH are called  </a:t>
            </a:r>
            <a:endParaRPr lang="en-IN" sz="1650" dirty="0" smtClean="0">
              <a:latin typeface="Arial"/>
              <a:cs typeface="Arial"/>
            </a:endParaRPr>
          </a:p>
          <a:p>
            <a:pPr marL="367665" marR="697865" lvl="1" indent="0">
              <a:spcBef>
                <a:spcPts val="400"/>
              </a:spcBef>
              <a:buNone/>
              <a:tabLst>
                <a:tab pos="565785" algn="l"/>
              </a:tabLst>
            </a:pPr>
            <a:r>
              <a:rPr lang="en-IN" sz="1650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1650" spc="5" dirty="0" smtClean="0">
                <a:solidFill>
                  <a:srgbClr val="0070C0"/>
                </a:solidFill>
                <a:latin typeface="Arial"/>
                <a:cs typeface="Arial"/>
              </a:rPr>
              <a:t>    the </a:t>
            </a:r>
            <a:r>
              <a:rPr lang="en-IN" sz="1650" spc="-5" dirty="0">
                <a:solidFill>
                  <a:srgbClr val="0070C0"/>
                </a:solidFill>
                <a:latin typeface="Arial"/>
                <a:cs typeface="Arial"/>
              </a:rPr>
              <a:t>UMB (</a:t>
            </a:r>
            <a:r>
              <a:rPr lang="en-IN" sz="1650" i="1" spc="-5" dirty="0">
                <a:solidFill>
                  <a:srgbClr val="0070C0"/>
                </a:solidFill>
                <a:latin typeface="Arial"/>
                <a:cs typeface="Arial"/>
              </a:rPr>
              <a:t>upper </a:t>
            </a:r>
            <a:r>
              <a:rPr lang="en-IN" sz="1650" i="1" dirty="0">
                <a:solidFill>
                  <a:srgbClr val="0070C0"/>
                </a:solidFill>
                <a:latin typeface="Arial"/>
                <a:cs typeface="Arial"/>
              </a:rPr>
              <a:t>memory</a:t>
            </a:r>
            <a:r>
              <a:rPr lang="en-IN" sz="1650" i="1" spc="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1650" i="1" spc="-5" dirty="0">
                <a:solidFill>
                  <a:srgbClr val="0070C0"/>
                </a:solidFill>
                <a:latin typeface="Arial"/>
                <a:cs typeface="Arial"/>
              </a:rPr>
              <a:t>block</a:t>
            </a:r>
            <a:r>
              <a:rPr lang="en-IN" sz="1650" spc="-5" dirty="0">
                <a:solidFill>
                  <a:srgbClr val="0070C0"/>
                </a:solidFill>
                <a:latin typeface="Arial"/>
                <a:cs typeface="Arial"/>
              </a:rPr>
              <a:t>).</a:t>
            </a:r>
            <a:endParaRPr lang="en-IN" sz="1650" dirty="0">
              <a:solidFill>
                <a:srgbClr val="0070C0"/>
              </a:solidFill>
              <a:latin typeface="Arial"/>
              <a:cs typeface="Arial"/>
            </a:endParaRPr>
          </a:p>
          <a:p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64288" y="16288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object 7"/>
          <p:cNvSpPr/>
          <p:nvPr/>
        </p:nvSpPr>
        <p:spPr>
          <a:xfrm>
            <a:off x="6228184" y="1196752"/>
            <a:ext cx="2664295" cy="5256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555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1.5 THE</a:t>
            </a:r>
            <a:r>
              <a:rPr lang="en-IN" b="1" spc="330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i="1" spc="15" dirty="0">
                <a:latin typeface="Courier New"/>
                <a:cs typeface="Courier New"/>
              </a:rPr>
              <a:t>what </a:t>
            </a:r>
            <a:r>
              <a:rPr lang="en-IN" b="1" i="1" spc="20" dirty="0">
                <a:latin typeface="Courier New"/>
                <a:cs typeface="Courier New"/>
              </a:rPr>
              <a:t>is a </a:t>
            </a:r>
            <a:r>
              <a:rPr lang="en-IN" b="1" i="1" spc="10" dirty="0">
                <a:latin typeface="Courier New"/>
                <a:cs typeface="Courier New"/>
              </a:rPr>
              <a:t>stack? </a:t>
            </a:r>
            <a:r>
              <a:rPr lang="en-IN" b="1" i="1" spc="15" dirty="0">
                <a:latin typeface="Courier New"/>
                <a:cs typeface="Courier New"/>
              </a:rPr>
              <a:t>why </a:t>
            </a:r>
            <a:r>
              <a:rPr lang="en-IN" b="1" i="1" spc="20" dirty="0">
                <a:latin typeface="Courier New"/>
                <a:cs typeface="Courier New"/>
              </a:rPr>
              <a:t>is it</a:t>
            </a:r>
            <a:r>
              <a:rPr lang="en-IN" b="1" i="1" spc="-100" dirty="0">
                <a:latin typeface="Courier New"/>
                <a:cs typeface="Courier New"/>
              </a:rPr>
              <a:t> </a:t>
            </a:r>
            <a:r>
              <a:rPr lang="en-IN" b="1" i="1" spc="10" dirty="0">
                <a:latin typeface="Courier New"/>
                <a:cs typeface="Courier New"/>
              </a:rPr>
              <a:t>needed?</a:t>
            </a:r>
            <a:endParaRPr lang="en-IN" dirty="0">
              <a:latin typeface="Courier New"/>
              <a:cs typeface="Courier New"/>
            </a:endParaRPr>
          </a:p>
          <a:p>
            <a:pPr marL="289560" marR="28067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  <a:tab pos="4452620" algn="l"/>
              </a:tabLst>
            </a:pPr>
            <a:r>
              <a:rPr lang="en-IN" sz="2000" spc="15" dirty="0">
                <a:latin typeface="Arial"/>
                <a:cs typeface="Arial"/>
              </a:rPr>
              <a:t>The stack </a:t>
            </a:r>
            <a:r>
              <a:rPr lang="en-IN" sz="2000" dirty="0">
                <a:latin typeface="Arial"/>
                <a:cs typeface="Arial"/>
              </a:rPr>
              <a:t>is </a:t>
            </a:r>
            <a:r>
              <a:rPr lang="en-IN" sz="2000" spc="20" dirty="0">
                <a:latin typeface="Arial"/>
                <a:cs typeface="Arial"/>
              </a:rPr>
              <a:t>a </a:t>
            </a:r>
            <a:r>
              <a:rPr lang="en-IN" sz="2000" spc="10" dirty="0">
                <a:latin typeface="Arial"/>
                <a:cs typeface="Arial"/>
              </a:rPr>
              <a:t>section </a:t>
            </a:r>
            <a:r>
              <a:rPr lang="en-IN" sz="2000" spc="15" dirty="0">
                <a:latin typeface="Arial"/>
                <a:cs typeface="Arial"/>
              </a:rPr>
              <a:t>of </a:t>
            </a:r>
            <a:r>
              <a:rPr lang="en-IN" sz="2000" spc="10" dirty="0">
                <a:latin typeface="Arial"/>
                <a:cs typeface="Arial"/>
              </a:rPr>
              <a:t>read/write </a:t>
            </a:r>
            <a:r>
              <a:rPr lang="en-IN" sz="2000" spc="25" dirty="0">
                <a:latin typeface="Arial"/>
                <a:cs typeface="Arial"/>
              </a:rPr>
              <a:t>memory  </a:t>
            </a:r>
            <a:r>
              <a:rPr lang="en-IN" sz="2000" spc="20" dirty="0">
                <a:latin typeface="Arial"/>
                <a:cs typeface="Arial"/>
              </a:rPr>
              <a:t>(RAM) </a:t>
            </a:r>
            <a:r>
              <a:rPr lang="en-IN" sz="2000" spc="15" dirty="0">
                <a:latin typeface="Arial"/>
                <a:cs typeface="Arial"/>
              </a:rPr>
              <a:t>used by </a:t>
            </a:r>
            <a:r>
              <a:rPr lang="en-IN" sz="2000" spc="10" dirty="0">
                <a:latin typeface="Arial"/>
                <a:cs typeface="Arial"/>
              </a:rPr>
              <a:t>the </a:t>
            </a:r>
            <a:r>
              <a:rPr lang="en-IN" sz="2000" spc="20" dirty="0">
                <a:latin typeface="Arial"/>
                <a:cs typeface="Arial"/>
              </a:rPr>
              <a:t>CPU </a:t>
            </a:r>
            <a:r>
              <a:rPr lang="en-IN" sz="2000" spc="10" dirty="0">
                <a:latin typeface="Arial"/>
                <a:cs typeface="Arial"/>
              </a:rPr>
              <a:t>to</a:t>
            </a:r>
            <a:r>
              <a:rPr lang="en-IN" sz="2000" spc="30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store </a:t>
            </a:r>
            <a:r>
              <a:rPr lang="en-IN" sz="2000" spc="10" dirty="0" smtClean="0">
                <a:latin typeface="Arial"/>
                <a:cs typeface="Arial"/>
              </a:rPr>
              <a:t>information temporarily</a:t>
            </a:r>
            <a:r>
              <a:rPr lang="en-IN" sz="1900" spc="10" dirty="0">
                <a:latin typeface="Arial"/>
                <a:cs typeface="Arial"/>
              </a:rPr>
              <a:t>.</a:t>
            </a:r>
            <a:endParaRPr lang="en-IN" sz="1900" dirty="0">
              <a:latin typeface="Arial"/>
              <a:cs typeface="Arial"/>
            </a:endParaRPr>
          </a:p>
          <a:p>
            <a:pPr marL="565150" marR="94996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CPU needs this </a:t>
            </a:r>
            <a:r>
              <a:rPr lang="en-IN" sz="1800" spc="-5" dirty="0">
                <a:latin typeface="Arial"/>
                <a:cs typeface="Arial"/>
              </a:rPr>
              <a:t>storage </a:t>
            </a:r>
            <a:r>
              <a:rPr lang="en-IN" sz="1800" dirty="0">
                <a:latin typeface="Arial"/>
                <a:cs typeface="Arial"/>
              </a:rPr>
              <a:t>area since there </a:t>
            </a:r>
            <a:r>
              <a:rPr lang="en-IN" sz="1800" spc="-5" dirty="0">
                <a:latin typeface="Arial"/>
                <a:cs typeface="Arial"/>
              </a:rPr>
              <a:t>are  </a:t>
            </a:r>
            <a:r>
              <a:rPr lang="en-IN" sz="1800" dirty="0">
                <a:solidFill>
                  <a:srgbClr val="C00000"/>
                </a:solidFill>
                <a:latin typeface="Arial"/>
                <a:cs typeface="Arial"/>
              </a:rPr>
              <a:t>only a limited number </a:t>
            </a:r>
            <a:r>
              <a:rPr lang="en-IN" sz="1800" spc="-5" dirty="0">
                <a:solidFill>
                  <a:srgbClr val="C00000"/>
                </a:solidFill>
                <a:latin typeface="Arial"/>
                <a:cs typeface="Arial"/>
              </a:rPr>
              <a:t>of</a:t>
            </a:r>
            <a:r>
              <a:rPr lang="en-IN" sz="1800" dirty="0">
                <a:solidFill>
                  <a:srgbClr val="C00000"/>
                </a:solidFill>
                <a:latin typeface="Arial"/>
                <a:cs typeface="Arial"/>
              </a:rPr>
              <a:t> registers.</a:t>
            </a:r>
          </a:p>
          <a:p>
            <a:pPr marL="840740" marR="1393825" lvl="2" indent="-157480">
              <a:lnSpc>
                <a:spcPct val="100899"/>
              </a:lnSpc>
              <a:spcBef>
                <a:spcPts val="330"/>
              </a:spcBef>
              <a:tabLst>
                <a:tab pos="841375" algn="l"/>
              </a:tabLst>
            </a:pPr>
            <a:r>
              <a:rPr lang="en-IN" sz="1600" spc="-5" dirty="0">
                <a:latin typeface="Arial"/>
                <a:cs typeface="Arial"/>
              </a:rPr>
              <a:t>There </a:t>
            </a:r>
            <a:r>
              <a:rPr lang="en-IN" sz="1600" dirty="0">
                <a:latin typeface="Arial"/>
                <a:cs typeface="Arial"/>
              </a:rPr>
              <a:t>must be </a:t>
            </a:r>
            <a:r>
              <a:rPr lang="en-IN" sz="1600" spc="-5" dirty="0">
                <a:latin typeface="Arial"/>
                <a:cs typeface="Arial"/>
              </a:rPr>
              <a:t>some place </a:t>
            </a:r>
            <a:r>
              <a:rPr lang="en-IN" sz="1600" dirty="0">
                <a:latin typeface="Arial"/>
                <a:cs typeface="Arial"/>
              </a:rPr>
              <a:t>for the CPU </a:t>
            </a:r>
            <a:r>
              <a:rPr lang="en-IN" sz="1600" spc="-5" dirty="0">
                <a:latin typeface="Arial"/>
                <a:cs typeface="Arial"/>
              </a:rPr>
              <a:t>to  </a:t>
            </a:r>
            <a:r>
              <a:rPr lang="en-IN" sz="1600" dirty="0">
                <a:latin typeface="Arial"/>
                <a:cs typeface="Arial"/>
              </a:rPr>
              <a:t>store </a:t>
            </a:r>
            <a:r>
              <a:rPr lang="en-IN" sz="1600" spc="-5" dirty="0">
                <a:latin typeface="Arial"/>
                <a:cs typeface="Arial"/>
              </a:rPr>
              <a:t>information safely and</a:t>
            </a:r>
            <a:r>
              <a:rPr lang="en-IN" sz="1600" spc="-25" dirty="0">
                <a:latin typeface="Arial"/>
                <a:cs typeface="Arial"/>
              </a:rPr>
              <a:t> </a:t>
            </a:r>
            <a:r>
              <a:rPr lang="en-IN" sz="1600" spc="-5" dirty="0">
                <a:latin typeface="Arial"/>
                <a:cs typeface="Arial"/>
              </a:rPr>
              <a:t>temporarily.</a:t>
            </a:r>
            <a:endParaRPr lang="en-IN" sz="1600" dirty="0">
              <a:latin typeface="Arial"/>
              <a:cs typeface="Arial"/>
            </a:endParaRPr>
          </a:p>
          <a:p>
            <a:pPr marL="289560" indent="-237490">
              <a:spcBef>
                <a:spcPts val="475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IN" sz="2000" spc="20" dirty="0">
                <a:solidFill>
                  <a:srgbClr val="FF0000"/>
                </a:solidFill>
                <a:latin typeface="Arial"/>
                <a:cs typeface="Arial"/>
              </a:rPr>
              <a:t>main </a:t>
            </a:r>
            <a:r>
              <a:rPr lang="en-IN" sz="2000" spc="15" dirty="0">
                <a:solidFill>
                  <a:srgbClr val="FF0000"/>
                </a:solidFill>
                <a:latin typeface="Arial"/>
                <a:cs typeface="Arial"/>
              </a:rPr>
              <a:t>disadvantage of the </a:t>
            </a:r>
            <a:r>
              <a:rPr lang="en-IN" sz="2000" spc="10" dirty="0">
                <a:solidFill>
                  <a:srgbClr val="FF0000"/>
                </a:solidFill>
                <a:latin typeface="Arial"/>
                <a:cs typeface="Arial"/>
              </a:rPr>
              <a:t>stack 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lang="en-IN" sz="2000" spc="15" dirty="0">
                <a:solidFill>
                  <a:srgbClr val="FF0000"/>
                </a:solidFill>
                <a:latin typeface="Arial"/>
                <a:cs typeface="Arial"/>
              </a:rPr>
              <a:t>access</a:t>
            </a:r>
            <a:r>
              <a:rPr lang="en-IN" sz="2000" spc="-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spc="15" dirty="0">
                <a:solidFill>
                  <a:srgbClr val="FF0000"/>
                </a:solidFill>
                <a:latin typeface="Arial"/>
                <a:cs typeface="Arial"/>
              </a:rPr>
              <a:t>time</a:t>
            </a:r>
            <a:r>
              <a:rPr lang="en-IN" sz="2000" spc="15" dirty="0">
                <a:latin typeface="Arial"/>
                <a:cs typeface="Arial"/>
              </a:rPr>
              <a:t>.</a:t>
            </a:r>
            <a:endParaRPr lang="en-IN" sz="2000" dirty="0">
              <a:latin typeface="Arial"/>
              <a:cs typeface="Arial"/>
            </a:endParaRPr>
          </a:p>
          <a:p>
            <a:pPr marL="565150" marR="90678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Since </a:t>
            </a:r>
            <a:r>
              <a:rPr lang="en-IN" sz="1650" spc="-5" dirty="0">
                <a:latin typeface="Arial"/>
                <a:cs typeface="Arial"/>
              </a:rPr>
              <a:t>the stack </a:t>
            </a:r>
            <a:r>
              <a:rPr lang="en-IN" sz="1650" dirty="0">
                <a:latin typeface="Arial"/>
                <a:cs typeface="Arial"/>
              </a:rPr>
              <a:t>is in RAM, it takes </a:t>
            </a:r>
            <a:r>
              <a:rPr lang="en-IN" sz="1650" spc="-5" dirty="0">
                <a:latin typeface="Arial"/>
                <a:cs typeface="Arial"/>
              </a:rPr>
              <a:t>much </a:t>
            </a:r>
            <a:r>
              <a:rPr lang="en-IN" sz="1650" b="1" spc="-5" dirty="0">
                <a:solidFill>
                  <a:srgbClr val="0070C0"/>
                </a:solidFill>
                <a:latin typeface="Arial"/>
                <a:cs typeface="Arial"/>
              </a:rPr>
              <a:t>longer </a:t>
            </a:r>
            <a:r>
              <a:rPr lang="en-IN" sz="1650" b="1" dirty="0">
                <a:solidFill>
                  <a:srgbClr val="0070C0"/>
                </a:solidFill>
                <a:latin typeface="Arial"/>
                <a:cs typeface="Arial"/>
              </a:rPr>
              <a:t>to  access </a:t>
            </a:r>
            <a:r>
              <a:rPr lang="en-IN" sz="1650" dirty="0">
                <a:latin typeface="Arial"/>
                <a:cs typeface="Arial"/>
              </a:rPr>
              <a:t>compared </a:t>
            </a:r>
            <a:r>
              <a:rPr lang="en-IN" sz="1650" spc="-5" dirty="0">
                <a:latin typeface="Arial"/>
                <a:cs typeface="Arial"/>
              </a:rPr>
              <a:t>to </a:t>
            </a:r>
            <a:r>
              <a:rPr lang="en-IN" sz="1650" spc="-10" dirty="0">
                <a:latin typeface="Arial"/>
                <a:cs typeface="Arial"/>
              </a:rPr>
              <a:t>the </a:t>
            </a:r>
            <a:r>
              <a:rPr lang="en-IN" sz="1650" dirty="0">
                <a:latin typeface="Arial"/>
                <a:cs typeface="Arial"/>
              </a:rPr>
              <a:t>access time </a:t>
            </a:r>
            <a:r>
              <a:rPr lang="en-IN" sz="1650" spc="-5" dirty="0">
                <a:latin typeface="Arial"/>
                <a:cs typeface="Arial"/>
              </a:rPr>
              <a:t>of</a:t>
            </a:r>
            <a:r>
              <a:rPr lang="en-IN" sz="1650" spc="1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registers.</a:t>
            </a:r>
          </a:p>
          <a:p>
            <a:pPr marL="289560" marR="321945" indent="-237490">
              <a:lnSpc>
                <a:spcPct val="101699"/>
              </a:lnSpc>
              <a:spcBef>
                <a:spcPts val="455"/>
              </a:spcBef>
              <a:tabLst>
                <a:tab pos="289560" algn="l"/>
                <a:tab pos="290195" algn="l"/>
              </a:tabLst>
            </a:pPr>
            <a:r>
              <a:rPr lang="en-IN" sz="1900" spc="20" dirty="0">
                <a:latin typeface="Arial"/>
                <a:cs typeface="Arial"/>
              </a:rPr>
              <a:t>Some </a:t>
            </a:r>
            <a:r>
              <a:rPr lang="en-IN" sz="1900" spc="10" dirty="0">
                <a:latin typeface="Arial"/>
                <a:cs typeface="Arial"/>
              </a:rPr>
              <a:t>very powerful (expensive) </a:t>
            </a:r>
            <a:r>
              <a:rPr lang="en-IN" sz="1900" spc="15" dirty="0">
                <a:latin typeface="Arial"/>
                <a:cs typeface="Arial"/>
              </a:rPr>
              <a:t>computers do </a:t>
            </a:r>
            <a:r>
              <a:rPr lang="en-IN" sz="1900" spc="5" dirty="0">
                <a:latin typeface="Arial"/>
                <a:cs typeface="Arial"/>
              </a:rPr>
              <a:t>not  </a:t>
            </a:r>
            <a:r>
              <a:rPr lang="en-IN" sz="1900" spc="10" dirty="0">
                <a:latin typeface="Arial"/>
                <a:cs typeface="Arial"/>
              </a:rPr>
              <a:t>have </a:t>
            </a:r>
            <a:r>
              <a:rPr lang="en-IN" sz="1900" spc="20" dirty="0">
                <a:latin typeface="Arial"/>
                <a:cs typeface="Arial"/>
              </a:rPr>
              <a:t>a</a:t>
            </a:r>
            <a:r>
              <a:rPr lang="en-IN" sz="1900" spc="15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stack.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9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The CPU has a </a:t>
            </a:r>
            <a:r>
              <a:rPr lang="en-IN" sz="1650" spc="-5" dirty="0">
                <a:latin typeface="Arial"/>
                <a:cs typeface="Arial"/>
              </a:rPr>
              <a:t>large </a:t>
            </a:r>
            <a:r>
              <a:rPr lang="en-IN" sz="1650" dirty="0">
                <a:latin typeface="Arial"/>
                <a:cs typeface="Arial"/>
              </a:rPr>
              <a:t>number </a:t>
            </a:r>
            <a:r>
              <a:rPr lang="en-IN" sz="1650" spc="-5" dirty="0">
                <a:latin typeface="Arial"/>
                <a:cs typeface="Arial"/>
              </a:rPr>
              <a:t>of registers </a:t>
            </a:r>
            <a:r>
              <a:rPr lang="en-IN" sz="1650" dirty="0">
                <a:latin typeface="Arial"/>
                <a:cs typeface="Arial"/>
              </a:rPr>
              <a:t>to </a:t>
            </a:r>
            <a:r>
              <a:rPr lang="en-IN" sz="1650" spc="-5" dirty="0">
                <a:latin typeface="Arial"/>
                <a:cs typeface="Arial"/>
              </a:rPr>
              <a:t>work</a:t>
            </a:r>
            <a:r>
              <a:rPr lang="en-IN" sz="1650" spc="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with.</a:t>
            </a: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how stacks </a:t>
            </a:r>
            <a:r>
              <a:rPr lang="en-IN" b="1" spc="10" dirty="0">
                <a:latin typeface="Courier New"/>
                <a:cs typeface="Courier New"/>
              </a:rPr>
              <a:t>are</a:t>
            </a:r>
            <a:r>
              <a:rPr lang="en-IN" b="1" spc="-90" dirty="0">
                <a:latin typeface="Courier New"/>
                <a:cs typeface="Courier New"/>
              </a:rPr>
              <a:t> </a:t>
            </a:r>
            <a:r>
              <a:rPr lang="en-IN" b="1" spc="15" dirty="0" smtClean="0">
                <a:latin typeface="Courier New"/>
                <a:cs typeface="Courier New"/>
              </a:rPr>
              <a:t>accessed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8229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stack </a:t>
            </a:r>
            <a:r>
              <a:rPr lang="en-IN" sz="2400" dirty="0">
                <a:latin typeface="Arial"/>
                <a:cs typeface="Arial"/>
              </a:rPr>
              <a:t>is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5" dirty="0">
                <a:latin typeface="Arial"/>
                <a:cs typeface="Arial"/>
              </a:rPr>
              <a:t>section </a:t>
            </a:r>
            <a:r>
              <a:rPr lang="en-IN" sz="2400" spc="10" dirty="0">
                <a:latin typeface="Arial"/>
                <a:cs typeface="Arial"/>
              </a:rPr>
              <a:t>of </a:t>
            </a:r>
            <a:r>
              <a:rPr lang="en-IN" sz="2400" spc="20" dirty="0">
                <a:latin typeface="Arial"/>
                <a:cs typeface="Arial"/>
              </a:rPr>
              <a:t>RAM, </a:t>
            </a:r>
            <a:r>
              <a:rPr lang="en-IN" sz="2400" spc="15" dirty="0">
                <a:latin typeface="Arial"/>
                <a:cs typeface="Arial"/>
              </a:rPr>
              <a:t>so </a:t>
            </a:r>
            <a:r>
              <a:rPr lang="en-IN" sz="2400" spc="10" dirty="0">
                <a:latin typeface="Arial"/>
                <a:cs typeface="Arial"/>
              </a:rPr>
              <a:t>there </a:t>
            </a:r>
            <a:r>
              <a:rPr lang="en-IN" sz="2400" spc="15" dirty="0">
                <a:latin typeface="Arial"/>
                <a:cs typeface="Arial"/>
              </a:rPr>
              <a:t>must be  </a:t>
            </a:r>
            <a:r>
              <a:rPr lang="en-IN" sz="2400" spc="10" dirty="0">
                <a:latin typeface="Arial"/>
                <a:cs typeface="Arial"/>
              </a:rPr>
              <a:t>registers inside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25" dirty="0">
                <a:latin typeface="Arial"/>
                <a:cs typeface="Arial"/>
              </a:rPr>
              <a:t>CPU </a:t>
            </a:r>
            <a:r>
              <a:rPr lang="en-IN" sz="2400" spc="15" dirty="0">
                <a:latin typeface="Arial"/>
                <a:cs typeface="Arial"/>
              </a:rPr>
              <a:t>to point to</a:t>
            </a:r>
            <a:r>
              <a:rPr lang="en-IN" sz="2400" spc="-40" dirty="0">
                <a:latin typeface="Arial"/>
                <a:cs typeface="Arial"/>
              </a:rPr>
              <a:t> </a:t>
            </a:r>
            <a:r>
              <a:rPr lang="en-IN" sz="2400" spc="5" dirty="0">
                <a:latin typeface="Arial"/>
                <a:cs typeface="Arial"/>
              </a:rPr>
              <a:t>it.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IN" sz="2000" spc="-5" dirty="0">
                <a:solidFill>
                  <a:srgbClr val="FF0000"/>
                </a:solidFill>
                <a:latin typeface="Arial"/>
                <a:cs typeface="Arial"/>
              </a:rPr>
              <a:t>SS 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lang="en-IN" sz="2000" i="1" dirty="0">
                <a:solidFill>
                  <a:srgbClr val="FF0000"/>
                </a:solidFill>
                <a:latin typeface="Arial"/>
                <a:cs typeface="Arial"/>
              </a:rPr>
              <a:t>stack </a:t>
            </a:r>
            <a:r>
              <a:rPr lang="en-IN" sz="2000" i="1" spc="-5" dirty="0">
                <a:solidFill>
                  <a:srgbClr val="FF0000"/>
                </a:solidFill>
                <a:latin typeface="Arial"/>
                <a:cs typeface="Arial"/>
              </a:rPr>
              <a:t>segment</a:t>
            </a:r>
            <a:r>
              <a:rPr lang="en-IN" sz="2000" spc="-5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 register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.</a:t>
            </a:r>
          </a:p>
          <a:p>
            <a:pPr marL="565150" lvl="1" indent="-197485">
              <a:spcBef>
                <a:spcPts val="385"/>
              </a:spcBef>
              <a:tabLst>
                <a:tab pos="565785" algn="l"/>
              </a:tabLst>
            </a:pP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SP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(</a:t>
            </a:r>
            <a:r>
              <a:rPr lang="en-IN" sz="2000" i="1" dirty="0">
                <a:solidFill>
                  <a:srgbClr val="0070C0"/>
                </a:solidFill>
                <a:latin typeface="Arial"/>
                <a:cs typeface="Arial"/>
              </a:rPr>
              <a:t>stack </a:t>
            </a:r>
            <a:r>
              <a:rPr lang="en-IN" sz="2000" i="1" spc="-5" dirty="0">
                <a:solidFill>
                  <a:srgbClr val="0070C0"/>
                </a:solidFill>
                <a:latin typeface="Arial"/>
                <a:cs typeface="Arial"/>
              </a:rPr>
              <a:t>pointer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)</a:t>
            </a:r>
            <a:r>
              <a:rPr lang="en-IN" sz="2000" spc="-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register.</a:t>
            </a:r>
          </a:p>
          <a:p>
            <a:pPr marL="840740" marR="1756410" lvl="2" indent="-157480">
              <a:lnSpc>
                <a:spcPct val="100899"/>
              </a:lnSpc>
              <a:spcBef>
                <a:spcPts val="340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These registers </a:t>
            </a:r>
            <a:r>
              <a:rPr lang="en-IN" sz="1800" spc="5" dirty="0">
                <a:latin typeface="Arial"/>
                <a:cs typeface="Arial"/>
              </a:rPr>
              <a:t>must </a:t>
            </a:r>
            <a:r>
              <a:rPr lang="en-IN" sz="1800" dirty="0">
                <a:latin typeface="Arial"/>
                <a:cs typeface="Arial"/>
              </a:rPr>
              <a:t>be </a:t>
            </a:r>
            <a:r>
              <a:rPr lang="en-IN" sz="1800" spc="-5" dirty="0">
                <a:latin typeface="Arial"/>
                <a:cs typeface="Arial"/>
              </a:rPr>
              <a:t>loaded before</a:t>
            </a:r>
            <a:r>
              <a:rPr lang="en-IN" sz="1800" spc="-13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any  instructions </a:t>
            </a:r>
            <a:r>
              <a:rPr lang="en-IN" sz="1800" spc="-10" dirty="0">
                <a:latin typeface="Arial"/>
                <a:cs typeface="Arial"/>
              </a:rPr>
              <a:t>accessing </a:t>
            </a:r>
            <a:r>
              <a:rPr lang="en-IN" sz="1800" dirty="0">
                <a:latin typeface="Arial"/>
                <a:cs typeface="Arial"/>
              </a:rPr>
              <a:t>the stack </a:t>
            </a:r>
            <a:r>
              <a:rPr lang="en-IN" sz="1800" spc="-5" dirty="0">
                <a:latin typeface="Arial"/>
                <a:cs typeface="Arial"/>
              </a:rPr>
              <a:t>are</a:t>
            </a:r>
            <a:r>
              <a:rPr lang="en-IN" sz="180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used.</a:t>
            </a:r>
            <a:endParaRPr lang="en-IN" sz="1800" dirty="0">
              <a:latin typeface="Arial"/>
              <a:cs typeface="Arial"/>
            </a:endParaRPr>
          </a:p>
          <a:p>
            <a:pPr marL="289560" marR="447040" indent="-237490">
              <a:lnSpc>
                <a:spcPct val="101699"/>
              </a:lnSpc>
              <a:spcBef>
                <a:spcPts val="440"/>
              </a:spcBef>
              <a:tabLst>
                <a:tab pos="289560" algn="l"/>
                <a:tab pos="290195" algn="l"/>
              </a:tabLst>
            </a:pPr>
            <a:r>
              <a:rPr lang="en-IN" sz="2400" spc="10" dirty="0">
                <a:latin typeface="Arial"/>
                <a:cs typeface="Arial"/>
              </a:rPr>
              <a:t>Every </a:t>
            </a:r>
            <a:r>
              <a:rPr lang="en-IN" sz="2400" spc="15" dirty="0">
                <a:latin typeface="Arial"/>
                <a:cs typeface="Arial"/>
              </a:rPr>
              <a:t>register </a:t>
            </a:r>
            <a:r>
              <a:rPr lang="en-IN" sz="2400" spc="10" dirty="0">
                <a:latin typeface="Arial"/>
                <a:cs typeface="Arial"/>
              </a:rPr>
              <a:t>inside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10" dirty="0">
                <a:latin typeface="Arial"/>
                <a:cs typeface="Arial"/>
              </a:rPr>
              <a:t>x86 </a:t>
            </a:r>
            <a:r>
              <a:rPr lang="en-IN" sz="2400" spc="20" dirty="0">
                <a:latin typeface="Arial"/>
                <a:cs typeface="Arial"/>
              </a:rPr>
              <a:t>can be </a:t>
            </a:r>
            <a:r>
              <a:rPr lang="en-IN" sz="2400" spc="15" dirty="0">
                <a:latin typeface="Arial"/>
                <a:cs typeface="Arial"/>
              </a:rPr>
              <a:t>stored </a:t>
            </a:r>
            <a:r>
              <a:rPr lang="en-IN" sz="2400" spc="10" dirty="0">
                <a:latin typeface="Arial"/>
                <a:cs typeface="Arial"/>
              </a:rPr>
              <a:t>in </a:t>
            </a:r>
            <a:r>
              <a:rPr lang="en-IN" sz="2400" spc="15" dirty="0">
                <a:latin typeface="Arial"/>
                <a:cs typeface="Arial"/>
              </a:rPr>
              <a:t>the  </a:t>
            </a:r>
            <a:r>
              <a:rPr lang="en-IN" sz="2400" spc="10" dirty="0">
                <a:latin typeface="Arial"/>
                <a:cs typeface="Arial"/>
              </a:rPr>
              <a:t>stack, </a:t>
            </a:r>
            <a:r>
              <a:rPr lang="en-IN" sz="2400" spc="20" dirty="0">
                <a:latin typeface="Arial"/>
                <a:cs typeface="Arial"/>
              </a:rPr>
              <a:t>and </a:t>
            </a:r>
            <a:r>
              <a:rPr lang="en-IN" sz="2400" spc="15" dirty="0">
                <a:latin typeface="Arial"/>
                <a:cs typeface="Arial"/>
              </a:rPr>
              <a:t>brought </a:t>
            </a:r>
            <a:r>
              <a:rPr lang="en-IN" sz="2400" spc="20" dirty="0">
                <a:latin typeface="Arial"/>
                <a:cs typeface="Arial"/>
              </a:rPr>
              <a:t>back </a:t>
            </a:r>
            <a:r>
              <a:rPr lang="en-IN" sz="2400" spc="15" dirty="0">
                <a:latin typeface="Arial"/>
                <a:cs typeface="Arial"/>
              </a:rPr>
              <a:t>into the </a:t>
            </a:r>
            <a:r>
              <a:rPr lang="en-IN" sz="2400" spc="25" dirty="0">
                <a:latin typeface="Arial"/>
                <a:cs typeface="Arial"/>
              </a:rPr>
              <a:t>CPU </a:t>
            </a:r>
            <a:r>
              <a:rPr lang="en-IN" sz="2400" spc="15" dirty="0">
                <a:latin typeface="Arial"/>
                <a:cs typeface="Arial"/>
              </a:rPr>
              <a:t>from the  </a:t>
            </a:r>
            <a:r>
              <a:rPr lang="en-IN" sz="2400" spc="10" dirty="0">
                <a:latin typeface="Arial"/>
                <a:cs typeface="Arial"/>
              </a:rPr>
              <a:t>stack memory, except </a:t>
            </a:r>
            <a:r>
              <a:rPr lang="en-IN" sz="2400" spc="15" dirty="0">
                <a:latin typeface="Arial"/>
                <a:cs typeface="Arial"/>
              </a:rPr>
              <a:t>segment </a:t>
            </a:r>
            <a:r>
              <a:rPr lang="en-IN" sz="2400" spc="10" dirty="0">
                <a:latin typeface="Arial"/>
                <a:cs typeface="Arial"/>
              </a:rPr>
              <a:t>registers </a:t>
            </a:r>
            <a:r>
              <a:rPr lang="en-IN" sz="2400" spc="15" dirty="0">
                <a:latin typeface="Arial"/>
                <a:cs typeface="Arial"/>
              </a:rPr>
              <a:t>and</a:t>
            </a:r>
            <a:r>
              <a:rPr lang="en-IN" sz="240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SP.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Storing a CPU </a:t>
            </a:r>
            <a:r>
              <a:rPr lang="en-IN" sz="2000" spc="-5" dirty="0">
                <a:solidFill>
                  <a:srgbClr val="FF0000"/>
                </a:solidFill>
                <a:latin typeface="Arial"/>
                <a:cs typeface="Arial"/>
              </a:rPr>
              <a:t>register in the 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stack </a:t>
            </a:r>
            <a:r>
              <a:rPr lang="en-IN" sz="20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called a</a:t>
            </a:r>
            <a:r>
              <a:rPr lang="en-IN" sz="2000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i="1" dirty="0">
                <a:solidFill>
                  <a:srgbClr val="FF0000"/>
                </a:solidFill>
                <a:latin typeface="Arial"/>
                <a:cs typeface="Arial"/>
              </a:rPr>
              <a:t>push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</a:p>
          <a:p>
            <a:pPr marL="565150" marR="426084" lvl="1" indent="-197485">
              <a:spcBef>
                <a:spcPts val="385"/>
              </a:spcBef>
              <a:tabLst>
                <a:tab pos="565785" algn="l"/>
              </a:tabLst>
            </a:pP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Loading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the contents of the stack into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CPU register  is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called a</a:t>
            </a:r>
            <a:r>
              <a:rPr lang="en-IN" sz="2000" spc="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000" i="1" dirty="0">
                <a:solidFill>
                  <a:srgbClr val="0070C0"/>
                </a:solidFill>
                <a:latin typeface="Arial"/>
                <a:cs typeface="Arial"/>
              </a:rPr>
              <a:t>pop.</a:t>
            </a:r>
            <a:endParaRPr lang="en-IN" sz="2000" dirty="0">
              <a:solidFill>
                <a:srgbClr val="0070C0"/>
              </a:solidFill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3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pPr marL="289560" marR="59563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spc="5" dirty="0">
                <a:latin typeface="Arial"/>
                <a:cs typeface="Arial"/>
              </a:rPr>
              <a:t>x86 </a:t>
            </a:r>
            <a:r>
              <a:rPr lang="en-IN" sz="2800" spc="10" dirty="0">
                <a:latin typeface="Arial"/>
                <a:cs typeface="Arial"/>
              </a:rPr>
              <a:t>stack pointer register (SP) points </a:t>
            </a:r>
            <a:r>
              <a:rPr lang="en-IN" sz="2800" spc="5" dirty="0">
                <a:latin typeface="Arial"/>
                <a:cs typeface="Arial"/>
              </a:rPr>
              <a:t>at </a:t>
            </a:r>
            <a:r>
              <a:rPr lang="en-IN" sz="2800" spc="10" dirty="0">
                <a:latin typeface="Arial"/>
                <a:cs typeface="Arial"/>
              </a:rPr>
              <a:t>the  current </a:t>
            </a:r>
            <a:r>
              <a:rPr lang="en-IN" sz="2800" spc="20" dirty="0">
                <a:latin typeface="Arial"/>
                <a:cs typeface="Arial"/>
              </a:rPr>
              <a:t>memory </a:t>
            </a:r>
            <a:r>
              <a:rPr lang="en-IN" sz="2800" spc="10" dirty="0">
                <a:latin typeface="Arial"/>
                <a:cs typeface="Arial"/>
              </a:rPr>
              <a:t>location </a:t>
            </a:r>
            <a:r>
              <a:rPr lang="en-IN" sz="2800" spc="15" dirty="0">
                <a:latin typeface="Arial"/>
                <a:cs typeface="Arial"/>
              </a:rPr>
              <a:t>used </a:t>
            </a:r>
            <a:r>
              <a:rPr lang="en-IN" sz="2800" spc="10" dirty="0">
                <a:latin typeface="Arial"/>
                <a:cs typeface="Arial"/>
              </a:rPr>
              <a:t>as the </a:t>
            </a:r>
            <a:r>
              <a:rPr lang="en-IN" sz="2800" spc="5" dirty="0">
                <a:latin typeface="Arial"/>
                <a:cs typeface="Arial"/>
              </a:rPr>
              <a:t>top </a:t>
            </a:r>
            <a:r>
              <a:rPr lang="en-IN" sz="2800" spc="10" dirty="0">
                <a:latin typeface="Arial"/>
                <a:cs typeface="Arial"/>
              </a:rPr>
              <a:t>of the  </a:t>
            </a:r>
            <a:r>
              <a:rPr lang="en-IN" sz="2800" spc="15" dirty="0">
                <a:latin typeface="Arial"/>
                <a:cs typeface="Arial"/>
              </a:rPr>
              <a:t>stack.</a:t>
            </a:r>
            <a:endParaRPr lang="en-IN" sz="28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dirty="0">
                <a:solidFill>
                  <a:srgbClr val="0070C0"/>
                </a:solidFill>
                <a:latin typeface="Arial"/>
                <a:cs typeface="Arial"/>
              </a:rPr>
              <a:t>As </a:t>
            </a:r>
            <a:r>
              <a:rPr lang="en-IN" sz="2400" spc="-5" dirty="0">
                <a:solidFill>
                  <a:srgbClr val="0070C0"/>
                </a:solidFill>
                <a:latin typeface="Arial"/>
                <a:cs typeface="Arial"/>
              </a:rPr>
              <a:t>data </a:t>
            </a:r>
            <a:r>
              <a:rPr lang="en-IN" sz="2400" dirty="0">
                <a:solidFill>
                  <a:srgbClr val="0070C0"/>
                </a:solidFill>
                <a:latin typeface="Arial"/>
                <a:cs typeface="Arial"/>
              </a:rPr>
              <a:t>is </a:t>
            </a:r>
            <a:r>
              <a:rPr lang="en-IN" sz="2400" i="1" dirty="0">
                <a:solidFill>
                  <a:srgbClr val="0070C0"/>
                </a:solidFill>
                <a:latin typeface="Arial"/>
                <a:cs typeface="Arial"/>
              </a:rPr>
              <a:t>pushed </a:t>
            </a:r>
            <a:r>
              <a:rPr lang="en-IN" sz="2400" b="1" i="1" spc="-5" dirty="0">
                <a:solidFill>
                  <a:srgbClr val="0070C0"/>
                </a:solidFill>
                <a:latin typeface="Arial"/>
                <a:cs typeface="Arial"/>
              </a:rPr>
              <a:t>onto </a:t>
            </a:r>
            <a:r>
              <a:rPr lang="en-IN" sz="2400" dirty="0">
                <a:solidFill>
                  <a:srgbClr val="0070C0"/>
                </a:solidFill>
                <a:latin typeface="Arial"/>
                <a:cs typeface="Arial"/>
              </a:rPr>
              <a:t>the stack </a:t>
            </a:r>
            <a:r>
              <a:rPr lang="en-IN" sz="2400" spc="-5" dirty="0">
                <a:solidFill>
                  <a:srgbClr val="0070C0"/>
                </a:solidFill>
                <a:latin typeface="Arial"/>
                <a:cs typeface="Arial"/>
              </a:rPr>
              <a:t>it is</a:t>
            </a:r>
            <a:r>
              <a:rPr lang="en-IN" sz="2400" spc="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400" b="1" i="1" spc="-5" dirty="0">
                <a:solidFill>
                  <a:srgbClr val="0070C0"/>
                </a:solidFill>
                <a:latin typeface="Arial"/>
                <a:cs typeface="Arial"/>
              </a:rPr>
              <a:t>decremented</a:t>
            </a:r>
            <a:r>
              <a:rPr lang="en-IN" sz="2400" i="1" spc="-5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385"/>
              </a:spcBef>
              <a:tabLst>
                <a:tab pos="565785" algn="l"/>
              </a:tabLst>
            </a:pP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data </a:t>
            </a: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lang="en-IN" sz="2400" i="1" dirty="0">
                <a:solidFill>
                  <a:srgbClr val="FF0000"/>
                </a:solidFill>
                <a:latin typeface="Arial"/>
                <a:cs typeface="Arial"/>
              </a:rPr>
              <a:t>popped </a:t>
            </a:r>
            <a:r>
              <a:rPr lang="en-IN" sz="2400" b="1" i="1" spc="-5" dirty="0">
                <a:solidFill>
                  <a:srgbClr val="FF0000"/>
                </a:solidFill>
                <a:latin typeface="Arial"/>
                <a:cs typeface="Arial"/>
              </a:rPr>
              <a:t>off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stack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into the </a:t>
            </a: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CPU,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it</a:t>
            </a:r>
            <a:r>
              <a:rPr lang="en-IN" sz="2400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400" spc="-5" dirty="0">
                <a:solidFill>
                  <a:srgbClr val="FF0000"/>
                </a:solidFill>
                <a:latin typeface="Arial"/>
                <a:cs typeface="Arial"/>
              </a:rPr>
              <a:t>is</a:t>
            </a:r>
            <a:endParaRPr lang="en-IN" sz="24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565150">
              <a:lnSpc>
                <a:spcPct val="100000"/>
              </a:lnSpc>
              <a:spcBef>
                <a:spcPts val="10"/>
              </a:spcBef>
            </a:pPr>
            <a:r>
              <a:rPr lang="en-IN" sz="2400" b="1" i="1" dirty="0">
                <a:solidFill>
                  <a:srgbClr val="FF0000"/>
                </a:solidFill>
                <a:latin typeface="Arial"/>
                <a:cs typeface="Arial"/>
              </a:rPr>
              <a:t>incremented</a:t>
            </a:r>
            <a:r>
              <a:rPr lang="en-IN" sz="24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</a:p>
          <a:p>
            <a:pPr marL="289560" marR="701675" indent="-237490">
              <a:lnSpc>
                <a:spcPct val="102000"/>
              </a:lnSpc>
              <a:spcBef>
                <a:spcPts val="439"/>
              </a:spcBef>
              <a:tabLst>
                <a:tab pos="289560" algn="l"/>
                <a:tab pos="290195" algn="l"/>
              </a:tabLst>
            </a:pPr>
            <a:r>
              <a:rPr lang="en-IN" sz="2800" spc="25" dirty="0">
                <a:latin typeface="Arial"/>
                <a:cs typeface="Arial"/>
              </a:rPr>
              <a:t>When </a:t>
            </a:r>
            <a:r>
              <a:rPr lang="en-IN" sz="2800" spc="20" dirty="0">
                <a:latin typeface="Arial"/>
                <a:cs typeface="Arial"/>
              </a:rPr>
              <a:t>an </a:t>
            </a:r>
            <a:r>
              <a:rPr lang="en-IN" sz="2800" spc="10" dirty="0">
                <a:latin typeface="Arial"/>
                <a:cs typeface="Arial"/>
              </a:rPr>
              <a:t>instruction </a:t>
            </a:r>
            <a:r>
              <a:rPr lang="en-IN" sz="2800" spc="15" dirty="0">
                <a:latin typeface="Arial"/>
                <a:cs typeface="Arial"/>
              </a:rPr>
              <a:t>pushes or </a:t>
            </a:r>
            <a:r>
              <a:rPr lang="en-IN" sz="2800" spc="20" dirty="0">
                <a:latin typeface="Arial"/>
                <a:cs typeface="Arial"/>
              </a:rPr>
              <a:t>pops</a:t>
            </a:r>
            <a:r>
              <a:rPr lang="en-IN" sz="2800" spc="-75" dirty="0">
                <a:latin typeface="Arial"/>
                <a:cs typeface="Arial"/>
              </a:rPr>
              <a:t> </a:t>
            </a:r>
            <a:r>
              <a:rPr lang="en-IN" sz="2800" spc="20" dirty="0">
                <a:latin typeface="Arial"/>
                <a:cs typeface="Arial"/>
              </a:rPr>
              <a:t>a</a:t>
            </a:r>
            <a:r>
              <a:rPr lang="en-IN" sz="2800" spc="-10" dirty="0">
                <a:latin typeface="Arial"/>
                <a:cs typeface="Arial"/>
              </a:rPr>
              <a:t> </a:t>
            </a:r>
            <a:r>
              <a:rPr lang="en-IN" sz="2800" spc="15" dirty="0">
                <a:latin typeface="Arial"/>
                <a:cs typeface="Arial"/>
              </a:rPr>
              <a:t>general- </a:t>
            </a:r>
            <a:r>
              <a:rPr lang="en-IN" sz="2800" spc="10" dirty="0">
                <a:latin typeface="Arial"/>
                <a:cs typeface="Arial"/>
              </a:rPr>
              <a:t> </a:t>
            </a:r>
            <a:r>
              <a:rPr lang="en-IN" sz="2800" spc="15" dirty="0">
                <a:latin typeface="Arial"/>
                <a:cs typeface="Arial"/>
              </a:rPr>
              <a:t>purpose </a:t>
            </a:r>
            <a:r>
              <a:rPr lang="en-IN" sz="2800" spc="10" dirty="0">
                <a:latin typeface="Arial"/>
                <a:cs typeface="Arial"/>
              </a:rPr>
              <a:t>register, </a:t>
            </a:r>
            <a:r>
              <a:rPr lang="en-IN" sz="2800" spc="-5" dirty="0">
                <a:latin typeface="Arial"/>
                <a:cs typeface="Arial"/>
              </a:rPr>
              <a:t>it </a:t>
            </a:r>
            <a:r>
              <a:rPr lang="en-IN" sz="2800" spc="15" dirty="0">
                <a:latin typeface="Arial"/>
                <a:cs typeface="Arial"/>
              </a:rPr>
              <a:t>must be </a:t>
            </a:r>
            <a:r>
              <a:rPr lang="en-IN" sz="2800" spc="10" dirty="0">
                <a:latin typeface="Arial"/>
                <a:cs typeface="Arial"/>
              </a:rPr>
              <a:t>the </a:t>
            </a:r>
            <a:r>
              <a:rPr lang="en-IN" sz="2800" i="1" spc="10" dirty="0">
                <a:solidFill>
                  <a:srgbClr val="00B050"/>
                </a:solidFill>
                <a:latin typeface="Arial"/>
                <a:cs typeface="Arial"/>
              </a:rPr>
              <a:t>entire </a:t>
            </a:r>
            <a:r>
              <a:rPr lang="en-IN" sz="2800" spc="15" dirty="0">
                <a:solidFill>
                  <a:srgbClr val="00B050"/>
                </a:solidFill>
                <a:latin typeface="Arial"/>
                <a:cs typeface="Arial"/>
              </a:rPr>
              <a:t>16-bit  </a:t>
            </a:r>
            <a:r>
              <a:rPr lang="en-IN" sz="2800" spc="10" dirty="0">
                <a:solidFill>
                  <a:srgbClr val="00B050"/>
                </a:solidFill>
                <a:latin typeface="Arial"/>
                <a:cs typeface="Arial"/>
              </a:rPr>
              <a:t>register.</a:t>
            </a:r>
            <a:endParaRPr lang="en-IN" sz="2800" dirty="0">
              <a:solidFill>
                <a:srgbClr val="00B050"/>
              </a:solidFill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One </a:t>
            </a:r>
            <a:r>
              <a:rPr lang="en-IN" sz="2400" spc="-5" dirty="0">
                <a:latin typeface="Arial"/>
                <a:cs typeface="Arial"/>
              </a:rPr>
              <a:t>must code </a:t>
            </a:r>
            <a:r>
              <a:rPr lang="en-IN" sz="2400" dirty="0">
                <a:latin typeface="Arial"/>
                <a:cs typeface="Arial"/>
              </a:rPr>
              <a:t>"</a:t>
            </a:r>
            <a:r>
              <a:rPr lang="en-IN" sz="2400" b="1" dirty="0">
                <a:latin typeface="Courier New"/>
                <a:cs typeface="Courier New"/>
              </a:rPr>
              <a:t>PUSH</a:t>
            </a:r>
            <a:r>
              <a:rPr lang="en-IN" sz="2400" b="1" spc="-25" dirty="0">
                <a:latin typeface="Courier New"/>
                <a:cs typeface="Courier New"/>
              </a:rPr>
              <a:t> </a:t>
            </a:r>
            <a:r>
              <a:rPr lang="en-IN" sz="2400" b="1" dirty="0">
                <a:latin typeface="Courier New"/>
                <a:cs typeface="Courier New"/>
              </a:rPr>
              <a:t>AX</a:t>
            </a:r>
            <a:r>
              <a:rPr lang="en-IN" sz="2400" dirty="0">
                <a:latin typeface="Arial"/>
                <a:cs typeface="Arial"/>
              </a:rPr>
              <a:t>".</a:t>
            </a:r>
          </a:p>
          <a:p>
            <a:pPr marL="840740" lvl="2" indent="-157480">
              <a:spcBef>
                <a:spcPts val="359"/>
              </a:spcBef>
              <a:tabLst>
                <a:tab pos="841375" algn="l"/>
              </a:tabLst>
            </a:pPr>
            <a:r>
              <a:rPr lang="en-IN" sz="2000" spc="-5" dirty="0">
                <a:solidFill>
                  <a:srgbClr val="C00000"/>
                </a:solidFill>
                <a:latin typeface="Arial"/>
                <a:cs typeface="Arial"/>
              </a:rPr>
              <a:t>There </a:t>
            </a:r>
            <a:r>
              <a:rPr lang="en-IN" sz="2000" dirty="0">
                <a:solidFill>
                  <a:srgbClr val="C00000"/>
                </a:solidFill>
                <a:latin typeface="Arial"/>
                <a:cs typeface="Arial"/>
              </a:rPr>
              <a:t>are </a:t>
            </a:r>
            <a:r>
              <a:rPr lang="en-IN" sz="2000" spc="-10" dirty="0">
                <a:solidFill>
                  <a:srgbClr val="C00000"/>
                </a:solidFill>
                <a:latin typeface="Arial"/>
                <a:cs typeface="Arial"/>
              </a:rPr>
              <a:t>no </a:t>
            </a:r>
            <a:r>
              <a:rPr lang="en-IN" sz="2000" spc="-5" dirty="0">
                <a:solidFill>
                  <a:srgbClr val="C00000"/>
                </a:solidFill>
                <a:latin typeface="Arial"/>
                <a:cs typeface="Arial"/>
              </a:rPr>
              <a:t>instructions such </a:t>
            </a:r>
            <a:r>
              <a:rPr lang="en-IN" sz="2000" dirty="0">
                <a:solidFill>
                  <a:srgbClr val="C00000"/>
                </a:solidFill>
                <a:latin typeface="Arial"/>
                <a:cs typeface="Arial"/>
              </a:rPr>
              <a:t>as </a:t>
            </a:r>
            <a:r>
              <a:rPr lang="en-IN" sz="2000" spc="-5" dirty="0">
                <a:solidFill>
                  <a:srgbClr val="C00000"/>
                </a:solidFill>
                <a:latin typeface="Arial"/>
                <a:cs typeface="Arial"/>
              </a:rPr>
              <a:t>"</a:t>
            </a:r>
            <a:r>
              <a:rPr lang="en-IN" sz="2000" b="1" spc="-5" dirty="0">
                <a:solidFill>
                  <a:srgbClr val="C00000"/>
                </a:solidFill>
                <a:latin typeface="Courier New"/>
                <a:cs typeface="Courier New"/>
              </a:rPr>
              <a:t>PUSH </a:t>
            </a:r>
            <a:r>
              <a:rPr lang="en-IN" sz="2000" b="1" dirty="0">
                <a:solidFill>
                  <a:srgbClr val="C00000"/>
                </a:solidFill>
                <a:latin typeface="Courier New"/>
                <a:cs typeface="Courier New"/>
              </a:rPr>
              <a:t>AL</a:t>
            </a:r>
            <a:r>
              <a:rPr lang="en-IN" sz="2000" dirty="0">
                <a:solidFill>
                  <a:srgbClr val="C00000"/>
                </a:solidFill>
                <a:latin typeface="Arial"/>
                <a:cs typeface="Arial"/>
              </a:rPr>
              <a:t>" or "</a:t>
            </a:r>
            <a:r>
              <a:rPr lang="en-IN" sz="2000" b="1" dirty="0">
                <a:solidFill>
                  <a:srgbClr val="C00000"/>
                </a:solidFill>
                <a:latin typeface="Courier New"/>
                <a:cs typeface="Courier New"/>
              </a:rPr>
              <a:t>PUSH</a:t>
            </a:r>
            <a:r>
              <a:rPr lang="en-IN" sz="2000" b="1" spc="-7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IN" sz="2000" b="1" dirty="0">
                <a:solidFill>
                  <a:srgbClr val="C00000"/>
                </a:solidFill>
                <a:latin typeface="Courier New"/>
                <a:cs typeface="Courier New"/>
              </a:rPr>
              <a:t>AH</a:t>
            </a:r>
            <a:r>
              <a:rPr lang="en-IN" sz="2000" dirty="0">
                <a:solidFill>
                  <a:srgbClr val="C00000"/>
                </a:solidFill>
                <a:latin typeface="Arial"/>
                <a:cs typeface="Arial"/>
              </a:rPr>
              <a:t>".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1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47434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spc="25" dirty="0">
                <a:latin typeface="Arial"/>
                <a:cs typeface="Arial"/>
              </a:rPr>
              <a:t>SP </a:t>
            </a:r>
            <a:r>
              <a:rPr lang="en-IN" sz="2400" spc="10" dirty="0">
                <a:latin typeface="Arial"/>
                <a:cs typeface="Arial"/>
              </a:rPr>
              <a:t>is </a:t>
            </a:r>
            <a:r>
              <a:rPr lang="en-IN" sz="2400" spc="15" dirty="0">
                <a:latin typeface="Arial"/>
                <a:cs typeface="Arial"/>
              </a:rPr>
              <a:t>decremented </a:t>
            </a:r>
            <a:r>
              <a:rPr lang="en-IN" sz="2400" spc="10" dirty="0">
                <a:latin typeface="Arial"/>
                <a:cs typeface="Arial"/>
              </a:rPr>
              <a:t>after </a:t>
            </a:r>
            <a:r>
              <a:rPr lang="en-IN" sz="2400" spc="15" dirty="0">
                <a:latin typeface="Arial"/>
                <a:cs typeface="Arial"/>
              </a:rPr>
              <a:t>the push </a:t>
            </a:r>
            <a:r>
              <a:rPr lang="en-IN" sz="2400" spc="10" dirty="0">
                <a:latin typeface="Arial"/>
                <a:cs typeface="Arial"/>
              </a:rPr>
              <a:t>is </a:t>
            </a:r>
            <a:r>
              <a:rPr lang="en-IN" sz="2400" spc="15" dirty="0">
                <a:latin typeface="Arial"/>
                <a:cs typeface="Arial"/>
              </a:rPr>
              <a:t>to  </a:t>
            </a:r>
            <a:r>
              <a:rPr lang="en-IN" sz="2400" spc="20" dirty="0">
                <a:latin typeface="Arial"/>
                <a:cs typeface="Arial"/>
              </a:rPr>
              <a:t>make </a:t>
            </a:r>
            <a:r>
              <a:rPr lang="en-IN" sz="2400" spc="10" dirty="0">
                <a:latin typeface="Arial"/>
                <a:cs typeface="Arial"/>
              </a:rPr>
              <a:t>sure the stack is growing </a:t>
            </a:r>
            <a:r>
              <a:rPr lang="en-IN" sz="2400" i="1" spc="15" dirty="0">
                <a:latin typeface="Arial"/>
                <a:cs typeface="Arial"/>
              </a:rPr>
              <a:t>downward </a:t>
            </a:r>
            <a:r>
              <a:rPr lang="en-IN" sz="2400" spc="15" dirty="0">
                <a:latin typeface="Arial"/>
                <a:cs typeface="Arial"/>
              </a:rPr>
              <a:t>from  </a:t>
            </a:r>
            <a:r>
              <a:rPr lang="en-IN" sz="2400" spc="10" dirty="0">
                <a:latin typeface="Arial"/>
                <a:cs typeface="Arial"/>
              </a:rPr>
              <a:t>upper addresses to </a:t>
            </a:r>
            <a:r>
              <a:rPr lang="en-IN" sz="2400" spc="5" dirty="0">
                <a:latin typeface="Arial"/>
                <a:cs typeface="Arial"/>
              </a:rPr>
              <a:t>lower</a:t>
            </a:r>
            <a:r>
              <a:rPr lang="en-IN" sz="2400" spc="10" dirty="0">
                <a:latin typeface="Arial"/>
                <a:cs typeface="Arial"/>
              </a:rPr>
              <a:t> addresses.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The opposite </a:t>
            </a:r>
            <a:r>
              <a:rPr lang="en-IN" sz="2000" spc="-5" dirty="0">
                <a:latin typeface="Arial"/>
                <a:cs typeface="Arial"/>
              </a:rPr>
              <a:t>of the </a:t>
            </a:r>
            <a:r>
              <a:rPr lang="en-IN" sz="2000" dirty="0">
                <a:latin typeface="Arial"/>
                <a:cs typeface="Arial"/>
              </a:rPr>
              <a:t>IP. (instruction</a:t>
            </a:r>
            <a:r>
              <a:rPr lang="en-IN" sz="2000" spc="-1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pointer)</a:t>
            </a:r>
          </a:p>
          <a:p>
            <a:pPr marL="289560" marR="434340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To ensure the </a:t>
            </a:r>
            <a:r>
              <a:rPr lang="en-IN" sz="2400" spc="20" dirty="0">
                <a:latin typeface="Arial"/>
                <a:cs typeface="Arial"/>
              </a:rPr>
              <a:t>code </a:t>
            </a:r>
            <a:r>
              <a:rPr lang="en-IN" sz="2400" spc="10" dirty="0">
                <a:latin typeface="Arial"/>
                <a:cs typeface="Arial"/>
              </a:rPr>
              <a:t>section </a:t>
            </a:r>
            <a:r>
              <a:rPr lang="en-IN" sz="2400" spc="25" dirty="0">
                <a:latin typeface="Arial"/>
                <a:cs typeface="Arial"/>
              </a:rPr>
              <a:t>&amp; </a:t>
            </a:r>
            <a:r>
              <a:rPr lang="en-IN" sz="2400" spc="10" dirty="0">
                <a:latin typeface="Arial"/>
                <a:cs typeface="Arial"/>
              </a:rPr>
              <a:t>stack section of</a:t>
            </a:r>
            <a:r>
              <a:rPr lang="en-IN" sz="2400" spc="-9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the  </a:t>
            </a:r>
            <a:r>
              <a:rPr lang="en-IN" sz="2400" spc="15" dirty="0">
                <a:latin typeface="Arial"/>
                <a:cs typeface="Arial"/>
              </a:rPr>
              <a:t>program </a:t>
            </a:r>
            <a:r>
              <a:rPr lang="en-IN" sz="2400" spc="10" dirty="0">
                <a:latin typeface="Arial"/>
                <a:cs typeface="Arial"/>
              </a:rPr>
              <a:t>never </a:t>
            </a:r>
            <a:r>
              <a:rPr lang="en-IN" sz="2400" spc="5" dirty="0">
                <a:latin typeface="Arial"/>
                <a:cs typeface="Arial"/>
              </a:rPr>
              <a:t>write over </a:t>
            </a:r>
            <a:r>
              <a:rPr lang="en-IN" sz="2400" spc="15" dirty="0">
                <a:latin typeface="Arial"/>
                <a:cs typeface="Arial"/>
              </a:rPr>
              <a:t>each </a:t>
            </a:r>
            <a:r>
              <a:rPr lang="en-IN" sz="2400" spc="5" dirty="0">
                <a:latin typeface="Arial"/>
                <a:cs typeface="Arial"/>
              </a:rPr>
              <a:t>other, </a:t>
            </a:r>
            <a:r>
              <a:rPr lang="en-IN" sz="2400" spc="15" dirty="0">
                <a:latin typeface="Arial"/>
                <a:cs typeface="Arial"/>
              </a:rPr>
              <a:t>they </a:t>
            </a:r>
            <a:r>
              <a:rPr lang="en-IN" sz="2400" spc="10" dirty="0">
                <a:latin typeface="Arial"/>
                <a:cs typeface="Arial"/>
              </a:rPr>
              <a:t>are  located at opposite </a:t>
            </a:r>
            <a:r>
              <a:rPr lang="en-IN" sz="2400" spc="15" dirty="0">
                <a:latin typeface="Arial"/>
                <a:cs typeface="Arial"/>
              </a:rPr>
              <a:t>ends </a:t>
            </a:r>
            <a:r>
              <a:rPr lang="en-IN" sz="2400" spc="5" dirty="0">
                <a:latin typeface="Arial"/>
                <a:cs typeface="Arial"/>
              </a:rPr>
              <a:t>of </a:t>
            </a:r>
            <a:r>
              <a:rPr lang="en-IN" sz="2400" spc="10" dirty="0">
                <a:latin typeface="Arial"/>
                <a:cs typeface="Arial"/>
              </a:rPr>
              <a:t>the </a:t>
            </a:r>
            <a:r>
              <a:rPr lang="en-IN" sz="2400" spc="20" dirty="0">
                <a:latin typeface="Arial"/>
                <a:cs typeface="Arial"/>
              </a:rPr>
              <a:t>RAM </a:t>
            </a:r>
            <a:r>
              <a:rPr lang="en-IN" sz="2400" spc="10" dirty="0">
                <a:latin typeface="Arial"/>
                <a:cs typeface="Arial"/>
              </a:rPr>
              <a:t>set aside  for the</a:t>
            </a:r>
            <a:r>
              <a:rPr lang="en-IN" sz="2400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program.</a:t>
            </a:r>
            <a:endParaRPr lang="en-IN" sz="24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They grow toward each other </a:t>
            </a:r>
            <a:r>
              <a:rPr lang="en-IN" sz="2000" spc="-5" dirty="0">
                <a:latin typeface="Arial"/>
                <a:cs typeface="Arial"/>
              </a:rPr>
              <a:t>but </a:t>
            </a:r>
            <a:r>
              <a:rPr lang="en-IN" sz="2000" dirty="0">
                <a:latin typeface="Arial"/>
                <a:cs typeface="Arial"/>
              </a:rPr>
              <a:t>must </a:t>
            </a:r>
            <a:r>
              <a:rPr lang="en-IN" sz="2000" spc="-5" dirty="0">
                <a:latin typeface="Arial"/>
                <a:cs typeface="Arial"/>
              </a:rPr>
              <a:t>not</a:t>
            </a:r>
            <a:r>
              <a:rPr lang="en-IN" sz="2000" spc="-30" dirty="0">
                <a:latin typeface="Arial"/>
                <a:cs typeface="Arial"/>
              </a:rPr>
              <a:t> </a:t>
            </a:r>
            <a:r>
              <a:rPr lang="en-IN" sz="2000" spc="5" dirty="0">
                <a:latin typeface="Arial"/>
                <a:cs typeface="Arial"/>
              </a:rPr>
              <a:t>meet.</a:t>
            </a:r>
            <a:endParaRPr lang="en-IN" sz="2000" dirty="0">
              <a:latin typeface="Arial"/>
              <a:cs typeface="Arial"/>
            </a:endParaRPr>
          </a:p>
          <a:p>
            <a:pPr marL="84074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If they </a:t>
            </a:r>
            <a:r>
              <a:rPr lang="en-IN" sz="1800" dirty="0">
                <a:latin typeface="Arial"/>
                <a:cs typeface="Arial"/>
              </a:rPr>
              <a:t>meet, </a:t>
            </a:r>
            <a:r>
              <a:rPr lang="en-IN" sz="1800" spc="-5" dirty="0">
                <a:latin typeface="Arial"/>
                <a:cs typeface="Arial"/>
              </a:rPr>
              <a:t>the </a:t>
            </a:r>
            <a:r>
              <a:rPr lang="en-IN" sz="1800" spc="-10" dirty="0">
                <a:latin typeface="Arial"/>
                <a:cs typeface="Arial"/>
              </a:rPr>
              <a:t>program </a:t>
            </a:r>
            <a:r>
              <a:rPr lang="en-IN" sz="1800" spc="-5" dirty="0">
                <a:latin typeface="Arial"/>
                <a:cs typeface="Arial"/>
              </a:rPr>
              <a:t>will</a:t>
            </a:r>
            <a:r>
              <a:rPr lang="en-IN" sz="1800" spc="-2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crash.</a:t>
            </a:r>
            <a:endParaRPr lang="en-IN" sz="1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6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pushing onto </a:t>
            </a:r>
            <a:r>
              <a:rPr lang="en-IN" b="1" spc="10" dirty="0">
                <a:latin typeface="Courier New"/>
                <a:cs typeface="Courier New"/>
              </a:rPr>
              <a:t>the</a:t>
            </a:r>
            <a:r>
              <a:rPr lang="en-IN" b="1" spc="-60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spc="15" dirty="0">
                <a:latin typeface="Arial"/>
                <a:cs typeface="Arial"/>
              </a:rPr>
              <a:t>As each </a:t>
            </a:r>
            <a:r>
              <a:rPr lang="en-IN" sz="2400" spc="20" dirty="0">
                <a:latin typeface="Arial"/>
                <a:cs typeface="Arial"/>
              </a:rPr>
              <a:t>PUSH </a:t>
            </a:r>
            <a:r>
              <a:rPr lang="en-IN" sz="2400" spc="10" dirty="0">
                <a:latin typeface="Arial"/>
                <a:cs typeface="Arial"/>
              </a:rPr>
              <a:t>is </a:t>
            </a:r>
            <a:r>
              <a:rPr lang="en-IN" sz="2400" spc="5" dirty="0">
                <a:latin typeface="Arial"/>
                <a:cs typeface="Arial"/>
              </a:rPr>
              <a:t>executed, </a:t>
            </a:r>
            <a:r>
              <a:rPr lang="en-IN" sz="2400" spc="10" dirty="0">
                <a:latin typeface="Arial"/>
                <a:cs typeface="Arial"/>
              </a:rPr>
              <a:t>the </a:t>
            </a:r>
            <a:r>
              <a:rPr lang="en-IN" sz="2400" spc="5" dirty="0">
                <a:latin typeface="Arial"/>
                <a:cs typeface="Arial"/>
              </a:rPr>
              <a:t>register </a:t>
            </a:r>
            <a:r>
              <a:rPr lang="en-IN" sz="2400" spc="10" dirty="0">
                <a:latin typeface="Arial"/>
                <a:cs typeface="Arial"/>
              </a:rPr>
              <a:t>contents are  saved </a:t>
            </a:r>
            <a:r>
              <a:rPr lang="en-IN" sz="2400" spc="15" dirty="0">
                <a:latin typeface="Arial"/>
                <a:cs typeface="Arial"/>
              </a:rPr>
              <a:t>on </a:t>
            </a:r>
            <a:r>
              <a:rPr lang="en-IN" sz="2400" spc="10" dirty="0">
                <a:latin typeface="Arial"/>
                <a:cs typeface="Arial"/>
              </a:rPr>
              <a:t>the stack </a:t>
            </a:r>
            <a:r>
              <a:rPr lang="en-IN" sz="2400" spc="15" dirty="0">
                <a:latin typeface="Arial"/>
                <a:cs typeface="Arial"/>
              </a:rPr>
              <a:t>and </a:t>
            </a:r>
            <a:r>
              <a:rPr lang="en-IN" sz="2400" spc="20" dirty="0">
                <a:latin typeface="Arial"/>
                <a:cs typeface="Arial"/>
              </a:rPr>
              <a:t>SP </a:t>
            </a:r>
            <a:r>
              <a:rPr lang="en-IN" sz="2400" dirty="0">
                <a:latin typeface="Arial"/>
                <a:cs typeface="Arial"/>
              </a:rPr>
              <a:t>is </a:t>
            </a:r>
            <a:r>
              <a:rPr lang="en-IN" sz="2400" spc="10" dirty="0">
                <a:latin typeface="Arial"/>
                <a:cs typeface="Arial"/>
              </a:rPr>
              <a:t>decremented </a:t>
            </a:r>
            <a:r>
              <a:rPr lang="en-IN" sz="2400" spc="15" dirty="0">
                <a:latin typeface="Arial"/>
                <a:cs typeface="Arial"/>
              </a:rPr>
              <a:t>by</a:t>
            </a:r>
            <a:r>
              <a:rPr lang="en-IN" sz="2400" spc="-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2.</a:t>
            </a:r>
            <a:endParaRPr lang="en-IN" sz="24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6" name="object 15"/>
          <p:cNvSpPr/>
          <p:nvPr/>
        </p:nvSpPr>
        <p:spPr>
          <a:xfrm>
            <a:off x="899592" y="2420888"/>
            <a:ext cx="7704856" cy="3496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126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spc="10" dirty="0">
                <a:latin typeface="Arial"/>
                <a:cs typeface="Arial"/>
              </a:rPr>
              <a:t>For every byte of data saved </a:t>
            </a:r>
            <a:r>
              <a:rPr lang="en-IN" sz="2800" spc="15" dirty="0">
                <a:latin typeface="Arial"/>
                <a:cs typeface="Arial"/>
              </a:rPr>
              <a:t>on </a:t>
            </a:r>
            <a:r>
              <a:rPr lang="en-IN" sz="2800" spc="10" dirty="0">
                <a:latin typeface="Arial"/>
                <a:cs typeface="Arial"/>
              </a:rPr>
              <a:t>the stack, </a:t>
            </a:r>
            <a:r>
              <a:rPr lang="en-IN" sz="2800" spc="20" dirty="0">
                <a:latin typeface="Arial"/>
                <a:cs typeface="Arial"/>
              </a:rPr>
              <a:t>SP </a:t>
            </a:r>
            <a:r>
              <a:rPr lang="en-IN" sz="2800" dirty="0">
                <a:latin typeface="Arial"/>
                <a:cs typeface="Arial"/>
              </a:rPr>
              <a:t>is  </a:t>
            </a:r>
            <a:r>
              <a:rPr lang="en-IN" sz="2800" spc="15" dirty="0">
                <a:latin typeface="Arial"/>
                <a:cs typeface="Arial"/>
              </a:rPr>
              <a:t>decremented</a:t>
            </a:r>
            <a:r>
              <a:rPr lang="en-IN" sz="2800" spc="10" dirty="0">
                <a:latin typeface="Arial"/>
                <a:cs typeface="Arial"/>
              </a:rPr>
              <a:t> once</a:t>
            </a:r>
            <a:r>
              <a:rPr lang="en-IN" spc="10" dirty="0">
                <a:latin typeface="Arial"/>
                <a:cs typeface="Arial"/>
              </a:rPr>
              <a:t>.</a:t>
            </a:r>
            <a:endParaRPr lang="en-IN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2400" spc="5" dirty="0" smtClean="0">
              <a:latin typeface="Arial"/>
              <a:cs typeface="Arial"/>
            </a:endParaRPr>
          </a:p>
          <a:p>
            <a:r>
              <a:rPr lang="en-IN" sz="2000" spc="5" dirty="0" smtClean="0">
                <a:latin typeface="Arial"/>
                <a:cs typeface="Arial"/>
              </a:rPr>
              <a:t>Since </a:t>
            </a:r>
            <a:r>
              <a:rPr lang="en-IN" sz="2000" spc="10" dirty="0">
                <a:latin typeface="Arial"/>
                <a:cs typeface="Arial"/>
              </a:rPr>
              <a:t>the  </a:t>
            </a:r>
            <a:r>
              <a:rPr lang="en-IN" sz="2000" spc="5" dirty="0" smtClean="0">
                <a:latin typeface="Arial"/>
                <a:cs typeface="Arial"/>
              </a:rPr>
              <a:t>push</a:t>
            </a:r>
          </a:p>
          <a:p>
            <a:pPr marL="0" indent="0">
              <a:buNone/>
            </a:pPr>
            <a:r>
              <a:rPr lang="en-IN" sz="2000" spc="5" dirty="0" smtClean="0">
                <a:latin typeface="Arial"/>
                <a:cs typeface="Arial"/>
              </a:rPr>
              <a:t>    i</a:t>
            </a:r>
            <a:r>
              <a:rPr lang="en-IN" sz="2000" dirty="0" smtClean="0">
                <a:latin typeface="Arial"/>
                <a:cs typeface="Arial"/>
              </a:rPr>
              <a:t>s </a:t>
            </a:r>
            <a:r>
              <a:rPr lang="en-IN" sz="2000" dirty="0">
                <a:latin typeface="Arial"/>
                <a:cs typeface="Arial"/>
              </a:rPr>
              <a:t>saving  </a:t>
            </a:r>
            <a:r>
              <a:rPr lang="en-IN" sz="2000" spc="5" dirty="0">
                <a:latin typeface="Arial"/>
                <a:cs typeface="Arial"/>
              </a:rPr>
              <a:t>the contents</a:t>
            </a:r>
            <a:r>
              <a:rPr lang="en-IN" sz="2000" spc="-55" dirty="0">
                <a:latin typeface="Arial"/>
                <a:cs typeface="Arial"/>
              </a:rPr>
              <a:t> </a:t>
            </a:r>
            <a:r>
              <a:rPr lang="en-IN" sz="2000" dirty="0" smtClean="0">
                <a:latin typeface="Arial"/>
                <a:cs typeface="Arial"/>
              </a:rPr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IN" sz="2000" spc="10" dirty="0" smtClean="0">
                <a:latin typeface="Arial"/>
                <a:cs typeface="Arial"/>
              </a:rPr>
              <a:t>    a </a:t>
            </a:r>
            <a:r>
              <a:rPr lang="en-IN" sz="2000" spc="5" dirty="0">
                <a:latin typeface="Arial"/>
                <a:cs typeface="Arial"/>
              </a:rPr>
              <a:t>16-bit  register, </a:t>
            </a:r>
            <a:r>
              <a:rPr lang="en-IN" sz="2000" dirty="0">
                <a:latin typeface="Arial"/>
                <a:cs typeface="Arial"/>
              </a:rPr>
              <a:t>it  </a:t>
            </a:r>
            <a:r>
              <a:rPr lang="en-IN" sz="2000" spc="5" dirty="0">
                <a:latin typeface="Arial"/>
                <a:cs typeface="Arial"/>
              </a:rPr>
              <a:t>decrements  </a:t>
            </a:r>
            <a:endParaRPr lang="en-IN" sz="2000" spc="5" dirty="0" smtClean="0">
              <a:latin typeface="Arial"/>
              <a:cs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IN" sz="2000" i="1" spc="5" dirty="0" smtClean="0">
                <a:latin typeface="Arial"/>
                <a:cs typeface="Arial"/>
              </a:rPr>
              <a:t>     twice</a:t>
            </a:r>
            <a:r>
              <a:rPr lang="en-IN" sz="2000" i="1" spc="5" dirty="0">
                <a:latin typeface="Arial"/>
                <a:cs typeface="Arial"/>
              </a:rPr>
              <a:t>.</a:t>
            </a:r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4499992" y="2502189"/>
            <a:ext cx="4464496" cy="3735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675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X86  continues..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933603"/>
          </a:xfrm>
        </p:spPr>
        <p:txBody>
          <a:bodyPr/>
          <a:lstStyle/>
          <a:p>
            <a:pPr marR="512445">
              <a:lnSpc>
                <a:spcPct val="101699"/>
              </a:lnSpc>
              <a:tabLst>
                <a:tab pos="289560" algn="l"/>
                <a:tab pos="290195" algn="l"/>
              </a:tabLst>
            </a:pPr>
            <a:r>
              <a:rPr lang="en-IN" sz="2400" dirty="0"/>
              <a:t>In 1978, Intel Corporation introduced the 16-bit  8086 microprocessor, a major improvement over  the previous generation 8080/8085 series.</a:t>
            </a:r>
          </a:p>
          <a:p>
            <a:pPr marL="342900" marR="390525" lvl="1" indent="-342900">
              <a:buFont typeface="Arial" charset="0"/>
              <a:buChar char="•"/>
              <a:tabLst>
                <a:tab pos="565785" algn="l"/>
              </a:tabLst>
            </a:pPr>
            <a:r>
              <a:rPr lang="en-IN" sz="2400" dirty="0"/>
              <a:t>The </a:t>
            </a:r>
            <a:r>
              <a:rPr lang="en-IN" sz="2400" dirty="0">
                <a:solidFill>
                  <a:srgbClr val="FF0000"/>
                </a:solidFill>
              </a:rPr>
              <a:t>8086 capacity of 1 megabyte </a:t>
            </a:r>
            <a:r>
              <a:rPr lang="en-IN" sz="2400" dirty="0"/>
              <a:t>of memory exceeded  the </a:t>
            </a:r>
            <a:r>
              <a:rPr lang="en-IN" sz="2400" dirty="0">
                <a:solidFill>
                  <a:srgbClr val="FF0000"/>
                </a:solidFill>
              </a:rPr>
              <a:t>8080/8085 maximum of 64K bytes </a:t>
            </a:r>
            <a:r>
              <a:rPr lang="en-IN" sz="2400" dirty="0"/>
              <a:t>of memory.</a:t>
            </a:r>
          </a:p>
          <a:p>
            <a:pPr marL="342900" marR="602615" lvl="1" indent="-342900">
              <a:buFont typeface="Arial" charset="0"/>
              <a:buChar char="•"/>
              <a:tabLst>
                <a:tab pos="565785" algn="l"/>
              </a:tabLst>
            </a:pPr>
            <a:r>
              <a:rPr lang="en-IN" sz="2400" dirty="0"/>
              <a:t>8080/8085 was an </a:t>
            </a:r>
            <a:r>
              <a:rPr lang="en-IN" sz="2400" dirty="0">
                <a:solidFill>
                  <a:srgbClr val="0070C0"/>
                </a:solidFill>
              </a:rPr>
              <a:t>8-bit system, </a:t>
            </a:r>
            <a:r>
              <a:rPr lang="en-IN" sz="2400" dirty="0"/>
              <a:t>which could work on  only 8 bits of data at a time.</a:t>
            </a:r>
          </a:p>
          <a:p>
            <a:pPr marL="800100" marR="673100" lvl="3" indent="-342900">
              <a:tabLst>
                <a:tab pos="841375" algn="l"/>
              </a:tabLst>
            </a:pPr>
            <a:r>
              <a:rPr lang="en-IN" sz="1600" dirty="0"/>
              <a:t>Data larger than 8 bits had to be broken into 8-bit pieces  to be processed by the CPU.</a:t>
            </a:r>
          </a:p>
          <a:p>
            <a:pPr marL="342900" lvl="1" indent="-342900">
              <a:buFont typeface="Arial" charset="0"/>
              <a:buChar char="•"/>
              <a:tabLst>
                <a:tab pos="565785" algn="l"/>
              </a:tabLst>
            </a:pPr>
            <a:r>
              <a:rPr lang="en-IN" sz="2400" dirty="0">
                <a:solidFill>
                  <a:srgbClr val="FF0000"/>
                </a:solidFill>
              </a:rPr>
              <a:t>8086 was a pipelined processor</a:t>
            </a:r>
            <a:r>
              <a:rPr lang="en-IN" sz="2400" dirty="0"/>
              <a:t>, as opposed to the</a:t>
            </a:r>
          </a:p>
          <a:p>
            <a:pPr>
              <a:lnSpc>
                <a:spcPct val="100000"/>
              </a:lnSpc>
            </a:pPr>
            <a:r>
              <a:rPr lang="en-IN" sz="2400" dirty="0" err="1"/>
              <a:t>nonpipelined</a:t>
            </a:r>
            <a:r>
              <a:rPr lang="en-IN" sz="2400" dirty="0"/>
              <a:t> 8080/8085.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5045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popping the</a:t>
            </a:r>
            <a:r>
              <a:rPr lang="en-IN" b="1" spc="-70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IN" sz="2000" spc="15" dirty="0">
                <a:latin typeface="Arial"/>
                <a:cs typeface="Arial"/>
              </a:rPr>
              <a:t>With </a:t>
            </a:r>
            <a:r>
              <a:rPr lang="en-IN" sz="2000" spc="10" dirty="0">
                <a:latin typeface="Arial"/>
                <a:cs typeface="Arial"/>
              </a:rPr>
              <a:t>every pop, the top </a:t>
            </a:r>
            <a:r>
              <a:rPr lang="en-IN" sz="2000" spc="20" dirty="0">
                <a:latin typeface="Arial"/>
                <a:cs typeface="Arial"/>
              </a:rPr>
              <a:t>2 </a:t>
            </a:r>
            <a:r>
              <a:rPr lang="en-IN" sz="2000" spc="5" dirty="0">
                <a:latin typeface="Arial"/>
                <a:cs typeface="Arial"/>
              </a:rPr>
              <a:t>bytes of </a:t>
            </a:r>
            <a:r>
              <a:rPr lang="en-IN" sz="2000" spc="10" dirty="0">
                <a:latin typeface="Arial"/>
                <a:cs typeface="Arial"/>
              </a:rPr>
              <a:t>the stack are  copied to the </a:t>
            </a:r>
            <a:r>
              <a:rPr lang="en-IN" sz="2000" spc="5" dirty="0">
                <a:latin typeface="Arial"/>
                <a:cs typeface="Arial"/>
              </a:rPr>
              <a:t>x86 </a:t>
            </a:r>
            <a:r>
              <a:rPr lang="en-IN" sz="2000" spc="20" dirty="0">
                <a:latin typeface="Arial"/>
                <a:cs typeface="Arial"/>
              </a:rPr>
              <a:t>CPU </a:t>
            </a:r>
            <a:r>
              <a:rPr lang="en-IN" sz="2000" spc="15" dirty="0">
                <a:latin typeface="Arial"/>
                <a:cs typeface="Arial"/>
              </a:rPr>
              <a:t>register </a:t>
            </a:r>
            <a:r>
              <a:rPr lang="en-IN" sz="2000" spc="10" dirty="0">
                <a:latin typeface="Arial"/>
                <a:cs typeface="Arial"/>
              </a:rPr>
              <a:t>specified </a:t>
            </a:r>
            <a:r>
              <a:rPr lang="en-IN" sz="2000" spc="20" dirty="0">
                <a:latin typeface="Arial"/>
                <a:cs typeface="Arial"/>
              </a:rPr>
              <a:t>by </a:t>
            </a:r>
            <a:r>
              <a:rPr lang="en-IN" sz="2000" spc="15" dirty="0">
                <a:latin typeface="Arial"/>
                <a:cs typeface="Arial"/>
              </a:rPr>
              <a:t>the  </a:t>
            </a:r>
            <a:r>
              <a:rPr lang="en-IN" sz="2000" spc="10" dirty="0">
                <a:latin typeface="Arial"/>
                <a:cs typeface="Arial"/>
              </a:rPr>
              <a:t>instruction </a:t>
            </a:r>
            <a:r>
              <a:rPr lang="en-IN" sz="2000" spc="25" dirty="0">
                <a:latin typeface="Arial"/>
                <a:cs typeface="Arial"/>
              </a:rPr>
              <a:t>&amp;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stack </a:t>
            </a:r>
            <a:r>
              <a:rPr lang="en-IN" sz="2000" spc="15" dirty="0">
                <a:latin typeface="Arial"/>
                <a:cs typeface="Arial"/>
              </a:rPr>
              <a:t>pointer </a:t>
            </a:r>
            <a:r>
              <a:rPr lang="en-IN" sz="2000" spc="10" dirty="0">
                <a:latin typeface="Arial"/>
                <a:cs typeface="Arial"/>
              </a:rPr>
              <a:t>is incremented</a:t>
            </a:r>
            <a:r>
              <a:rPr lang="en-IN" sz="2000" spc="-25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twice.</a:t>
            </a:r>
            <a:endParaRPr lang="en-IN" sz="2000" dirty="0">
              <a:latin typeface="Arial"/>
              <a:cs typeface="Arial"/>
            </a:endParaRPr>
          </a:p>
          <a:p>
            <a:r>
              <a:rPr lang="en-IN" sz="2000" spc="15" dirty="0">
                <a:latin typeface="Arial"/>
                <a:cs typeface="Arial"/>
              </a:rPr>
              <a:t>While the data  actually  remains in  memory, it is  not accessible,  since the stack  pointer, SP is  beyond that  point.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8" name="object 8"/>
          <p:cNvSpPr/>
          <p:nvPr/>
        </p:nvSpPr>
        <p:spPr>
          <a:xfrm>
            <a:off x="1403648" y="2924944"/>
            <a:ext cx="6408712" cy="3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917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logical </a:t>
            </a:r>
            <a:r>
              <a:rPr lang="en-IN" b="1" spc="20" dirty="0">
                <a:latin typeface="Courier New"/>
                <a:cs typeface="Courier New"/>
              </a:rPr>
              <a:t>vs </a:t>
            </a:r>
            <a:r>
              <a:rPr lang="en-IN" b="1" spc="10" dirty="0">
                <a:latin typeface="Courier New"/>
                <a:cs typeface="Courier New"/>
              </a:rPr>
              <a:t>physical stack</a:t>
            </a:r>
            <a:r>
              <a:rPr lang="en-IN" b="1" spc="-30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address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17081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exact physical </a:t>
            </a:r>
            <a:r>
              <a:rPr lang="en-IN" sz="2000" spc="15" dirty="0">
                <a:latin typeface="Arial"/>
                <a:cs typeface="Arial"/>
              </a:rPr>
              <a:t>location of the </a:t>
            </a:r>
            <a:r>
              <a:rPr lang="en-IN" sz="2000" spc="10" dirty="0">
                <a:latin typeface="Arial"/>
                <a:cs typeface="Arial"/>
              </a:rPr>
              <a:t>stack </a:t>
            </a:r>
            <a:r>
              <a:rPr lang="en-IN" sz="2000" spc="20" dirty="0">
                <a:latin typeface="Arial"/>
                <a:cs typeface="Arial"/>
              </a:rPr>
              <a:t>depends</a:t>
            </a:r>
            <a:r>
              <a:rPr lang="en-IN" sz="2000" spc="-50" dirty="0">
                <a:latin typeface="Arial"/>
                <a:cs typeface="Arial"/>
              </a:rPr>
              <a:t> </a:t>
            </a:r>
            <a:r>
              <a:rPr lang="en-IN" sz="2000" spc="20" dirty="0">
                <a:latin typeface="Arial"/>
                <a:cs typeface="Arial"/>
              </a:rPr>
              <a:t>on 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value </a:t>
            </a:r>
            <a:r>
              <a:rPr lang="en-IN" sz="2000" spc="15" dirty="0">
                <a:latin typeface="Arial"/>
                <a:cs typeface="Arial"/>
              </a:rPr>
              <a:t>of the </a:t>
            </a:r>
            <a:r>
              <a:rPr lang="en-IN" sz="2000" spc="10" dirty="0">
                <a:latin typeface="Arial"/>
                <a:cs typeface="Arial"/>
              </a:rPr>
              <a:t>stack </a:t>
            </a:r>
            <a:r>
              <a:rPr lang="en-IN" sz="2000" spc="20" dirty="0">
                <a:latin typeface="Arial"/>
                <a:cs typeface="Arial"/>
              </a:rPr>
              <a:t>segment </a:t>
            </a:r>
            <a:r>
              <a:rPr lang="en-IN" sz="2000" spc="10" dirty="0">
                <a:latin typeface="Arial"/>
                <a:cs typeface="Arial"/>
              </a:rPr>
              <a:t>(SS) register </a:t>
            </a:r>
            <a:r>
              <a:rPr lang="en-IN" sz="2000" spc="20" dirty="0">
                <a:latin typeface="Arial"/>
                <a:cs typeface="Arial"/>
              </a:rPr>
              <a:t>and  </a:t>
            </a:r>
            <a:r>
              <a:rPr lang="en-IN" sz="2000" spc="15" dirty="0">
                <a:latin typeface="Arial"/>
                <a:cs typeface="Arial"/>
              </a:rPr>
              <a:t>SP, </a:t>
            </a:r>
            <a:r>
              <a:rPr lang="en-IN" sz="2000" spc="10" dirty="0">
                <a:latin typeface="Arial"/>
                <a:cs typeface="Arial"/>
              </a:rPr>
              <a:t>the stack</a:t>
            </a:r>
            <a:r>
              <a:rPr lang="en-IN" sz="2000" spc="-25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pointer.</a:t>
            </a:r>
            <a:endParaRPr lang="en-IN" sz="2000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spc="5" dirty="0">
                <a:latin typeface="Arial"/>
                <a:cs typeface="Arial"/>
              </a:rPr>
              <a:t>To </a:t>
            </a:r>
            <a:r>
              <a:rPr lang="en-IN" sz="1800" spc="-5" dirty="0">
                <a:latin typeface="Arial"/>
                <a:cs typeface="Arial"/>
              </a:rPr>
              <a:t>compute physical </a:t>
            </a:r>
            <a:r>
              <a:rPr lang="en-IN" sz="1800" dirty="0">
                <a:latin typeface="Arial"/>
                <a:cs typeface="Arial"/>
              </a:rPr>
              <a:t>addresses for </a:t>
            </a:r>
            <a:r>
              <a:rPr lang="en-IN" sz="1800" spc="-5" dirty="0">
                <a:latin typeface="Arial"/>
                <a:cs typeface="Arial"/>
              </a:rPr>
              <a:t>the stack, </a:t>
            </a:r>
            <a:r>
              <a:rPr lang="en-IN" sz="1800" dirty="0">
                <a:latin typeface="Arial"/>
                <a:cs typeface="Arial"/>
              </a:rPr>
              <a:t>shift  left </a:t>
            </a:r>
            <a:r>
              <a:rPr lang="en-IN" sz="1800" spc="-5" dirty="0">
                <a:latin typeface="Arial"/>
                <a:cs typeface="Arial"/>
              </a:rPr>
              <a:t>SS, then add offset </a:t>
            </a:r>
            <a:r>
              <a:rPr lang="en-IN" sz="1800" dirty="0">
                <a:latin typeface="Arial"/>
                <a:cs typeface="Arial"/>
              </a:rPr>
              <a:t>SP, </a:t>
            </a:r>
            <a:r>
              <a:rPr lang="en-IN" sz="1800" spc="-5" dirty="0">
                <a:latin typeface="Arial"/>
                <a:cs typeface="Arial"/>
              </a:rPr>
              <a:t>the stack </a:t>
            </a:r>
            <a:r>
              <a:rPr lang="en-IN" sz="1800" dirty="0">
                <a:latin typeface="Arial"/>
                <a:cs typeface="Arial"/>
              </a:rPr>
              <a:t>pointer</a:t>
            </a:r>
            <a:r>
              <a:rPr lang="en-IN" sz="1800" spc="4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register</a:t>
            </a:r>
            <a:r>
              <a:rPr lang="en-IN" sz="1800" spc="-5" dirty="0" smtClean="0">
                <a:latin typeface="Arial"/>
                <a:cs typeface="Arial"/>
              </a:rPr>
              <a:t>.</a:t>
            </a: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 smtClean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 smtClean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650" spc="-5" dirty="0" smtClean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 smtClean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 smtClean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 smtClean="0">
                <a:latin typeface="Arial"/>
                <a:cs typeface="Arial"/>
              </a:rPr>
              <a:t>Windows </a:t>
            </a:r>
            <a:r>
              <a:rPr lang="en-IN" sz="1650" dirty="0">
                <a:latin typeface="Arial"/>
                <a:cs typeface="Arial"/>
              </a:rPr>
              <a:t>assigns values </a:t>
            </a:r>
            <a:r>
              <a:rPr lang="en-IN" sz="1650" spc="5" dirty="0">
                <a:latin typeface="Arial"/>
                <a:cs typeface="Arial"/>
              </a:rPr>
              <a:t>for </a:t>
            </a:r>
            <a:r>
              <a:rPr lang="en-IN" sz="1650" dirty="0">
                <a:latin typeface="Arial"/>
                <a:cs typeface="Arial"/>
              </a:rPr>
              <a:t>the SP </a:t>
            </a:r>
            <a:r>
              <a:rPr lang="en-IN" sz="1650" spc="-5" dirty="0">
                <a:latin typeface="Arial"/>
                <a:cs typeface="Arial"/>
              </a:rPr>
              <a:t>and</a:t>
            </a:r>
            <a:r>
              <a:rPr lang="en-IN" sz="1650" spc="-50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SS.</a:t>
            </a:r>
            <a:endParaRPr lang="en-IN" sz="1650" dirty="0">
              <a:latin typeface="Arial"/>
              <a:cs typeface="Arial"/>
            </a:endParaRPr>
          </a:p>
          <a:p>
            <a:pPr marL="565150" marR="583565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6" name="object 15"/>
          <p:cNvSpPr/>
          <p:nvPr/>
        </p:nvSpPr>
        <p:spPr>
          <a:xfrm>
            <a:off x="971600" y="2924944"/>
            <a:ext cx="7056784" cy="2520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0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IN" i="1" spc="15" dirty="0">
                <a:latin typeface="Arial"/>
                <a:cs typeface="Arial"/>
              </a:rPr>
              <a:t>Can </a:t>
            </a:r>
            <a:r>
              <a:rPr lang="en-IN" i="1" spc="20" dirty="0">
                <a:latin typeface="Arial"/>
                <a:cs typeface="Arial"/>
              </a:rPr>
              <a:t>a </a:t>
            </a:r>
            <a:r>
              <a:rPr lang="en-IN" i="1" spc="10" dirty="0">
                <a:latin typeface="Arial"/>
                <a:cs typeface="Arial"/>
              </a:rPr>
              <a:t>single physical address belong to </a:t>
            </a:r>
            <a:r>
              <a:rPr lang="en-IN" i="1" spc="15" dirty="0">
                <a:latin typeface="Arial"/>
                <a:cs typeface="Arial"/>
              </a:rPr>
              <a:t>many  </a:t>
            </a:r>
            <a:r>
              <a:rPr lang="en-IN" i="1" spc="10" dirty="0">
                <a:latin typeface="Arial"/>
                <a:cs typeface="Arial"/>
              </a:rPr>
              <a:t>different logical</a:t>
            </a:r>
            <a:r>
              <a:rPr lang="en-IN" i="1" spc="30" dirty="0">
                <a:latin typeface="Arial"/>
                <a:cs typeface="Arial"/>
              </a:rPr>
              <a:t> </a:t>
            </a:r>
            <a:r>
              <a:rPr lang="en-IN" i="1" spc="15" dirty="0">
                <a:latin typeface="Arial"/>
                <a:cs typeface="Arial"/>
              </a:rPr>
              <a:t>addresses?</a:t>
            </a:r>
            <a:endParaRPr lang="en-IN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spc="-5" dirty="0">
                <a:latin typeface="Arial"/>
                <a:cs typeface="Arial"/>
              </a:rPr>
              <a:t>Observe </a:t>
            </a:r>
            <a:r>
              <a:rPr lang="en-IN" sz="1650" dirty="0">
                <a:latin typeface="Arial"/>
                <a:cs typeface="Arial"/>
              </a:rPr>
              <a:t>the </a:t>
            </a:r>
            <a:r>
              <a:rPr lang="en-IN" sz="1650" spc="-5" dirty="0">
                <a:latin typeface="Arial"/>
                <a:cs typeface="Arial"/>
              </a:rPr>
              <a:t>physical </a:t>
            </a:r>
            <a:r>
              <a:rPr lang="en-IN" sz="1650" dirty="0">
                <a:latin typeface="Arial"/>
                <a:cs typeface="Arial"/>
              </a:rPr>
              <a:t>address </a:t>
            </a:r>
            <a:r>
              <a:rPr lang="en-IN" sz="1650" spc="-5" dirty="0">
                <a:latin typeface="Arial"/>
                <a:cs typeface="Arial"/>
              </a:rPr>
              <a:t>value of</a:t>
            </a:r>
            <a:r>
              <a:rPr lang="en-IN" sz="1650" spc="3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15020H.</a:t>
            </a:r>
            <a:endParaRPr lang="en-IN" sz="165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450" dirty="0">
                <a:latin typeface="Arial"/>
                <a:cs typeface="Arial"/>
              </a:rPr>
              <a:t>Many </a:t>
            </a:r>
            <a:r>
              <a:rPr lang="en-IN" sz="1450" spc="-5" dirty="0">
                <a:latin typeface="Arial"/>
                <a:cs typeface="Arial"/>
              </a:rPr>
              <a:t>possible </a:t>
            </a:r>
            <a:r>
              <a:rPr lang="en-IN" sz="1450" spc="-10" dirty="0">
                <a:latin typeface="Arial"/>
                <a:cs typeface="Arial"/>
              </a:rPr>
              <a:t>logical </a:t>
            </a:r>
            <a:r>
              <a:rPr lang="en-IN" sz="1450" spc="-5" dirty="0">
                <a:latin typeface="Arial"/>
                <a:cs typeface="Arial"/>
              </a:rPr>
              <a:t>addresses represent </a:t>
            </a:r>
            <a:r>
              <a:rPr lang="en-IN" sz="1450" dirty="0">
                <a:latin typeface="Arial"/>
                <a:cs typeface="Arial"/>
              </a:rPr>
              <a:t>this</a:t>
            </a:r>
            <a:r>
              <a:rPr lang="en-IN" sz="1450" spc="-30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single  </a:t>
            </a:r>
            <a:r>
              <a:rPr lang="en-IN" sz="1450" spc="-10" dirty="0">
                <a:latin typeface="Arial"/>
                <a:cs typeface="Arial"/>
              </a:rPr>
              <a:t>physical</a:t>
            </a:r>
            <a:r>
              <a:rPr lang="en-IN" sz="1450" spc="-5" dirty="0">
                <a:latin typeface="Arial"/>
                <a:cs typeface="Arial"/>
              </a:rPr>
              <a:t> </a:t>
            </a:r>
            <a:r>
              <a:rPr lang="en-IN" sz="1450" spc="-10" dirty="0">
                <a:latin typeface="Arial"/>
                <a:cs typeface="Arial"/>
              </a:rPr>
              <a:t>address</a:t>
            </a:r>
            <a:r>
              <a:rPr lang="en-IN" sz="1450" spc="-10" dirty="0" smtClean="0">
                <a:latin typeface="Arial"/>
                <a:cs typeface="Arial"/>
              </a:rPr>
              <a:t>:</a:t>
            </a: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 smtClean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 smtClean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 smtClean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 smtClean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US" sz="1450" spc="-1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IN" sz="1600" dirty="0" smtClean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IN" sz="1600" dirty="0">
              <a:latin typeface="Arial"/>
              <a:cs typeface="Arial"/>
            </a:endParaRP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600" dirty="0" smtClean="0">
                <a:latin typeface="Arial"/>
                <a:cs typeface="Arial"/>
              </a:rPr>
              <a:t>An </a:t>
            </a:r>
            <a:r>
              <a:rPr lang="en-IN" sz="1600" dirty="0">
                <a:latin typeface="Arial"/>
                <a:cs typeface="Arial"/>
              </a:rPr>
              <a:t>illustration </a:t>
            </a:r>
            <a:r>
              <a:rPr lang="en-IN" sz="1600" spc="-5" dirty="0">
                <a:latin typeface="Arial"/>
                <a:cs typeface="Arial"/>
              </a:rPr>
              <a:t>of </a:t>
            </a:r>
            <a:r>
              <a:rPr lang="en-IN" sz="1600" dirty="0">
                <a:latin typeface="Arial"/>
                <a:cs typeface="Arial"/>
              </a:rPr>
              <a:t>the dynamic </a:t>
            </a:r>
            <a:r>
              <a:rPr lang="en-IN" sz="1600" spc="-5" dirty="0" err="1">
                <a:latin typeface="Arial"/>
                <a:cs typeface="Arial"/>
              </a:rPr>
              <a:t>behavior</a:t>
            </a:r>
            <a:r>
              <a:rPr lang="en-IN" sz="1600" spc="-5" dirty="0">
                <a:latin typeface="Arial"/>
                <a:cs typeface="Arial"/>
              </a:rPr>
              <a:t> of </a:t>
            </a:r>
            <a:r>
              <a:rPr lang="en-IN" sz="1600" dirty="0">
                <a:latin typeface="Arial"/>
                <a:cs typeface="Arial"/>
              </a:rPr>
              <a:t>the segment  and </a:t>
            </a:r>
            <a:r>
              <a:rPr lang="en-IN" sz="1600" spc="-5" dirty="0">
                <a:latin typeface="Arial"/>
                <a:cs typeface="Arial"/>
              </a:rPr>
              <a:t>offset concept in the 8086</a:t>
            </a:r>
            <a:r>
              <a:rPr lang="en-IN" sz="1600" spc="55" dirty="0">
                <a:latin typeface="Arial"/>
                <a:cs typeface="Arial"/>
              </a:rPr>
              <a:t> </a:t>
            </a:r>
            <a:r>
              <a:rPr lang="en-IN" sz="1600" dirty="0">
                <a:latin typeface="Arial"/>
                <a:cs typeface="Arial"/>
              </a:rPr>
              <a:t>CPU.</a:t>
            </a:r>
          </a:p>
          <a:p>
            <a:pPr marL="840740" marR="911225" lvl="2" indent="-157480">
              <a:spcBef>
                <a:spcPts val="355"/>
              </a:spcBef>
              <a:tabLst>
                <a:tab pos="841375" algn="l"/>
              </a:tabLst>
            </a:pPr>
            <a:endParaRPr lang="en-IN" sz="14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6" name="object 8"/>
          <p:cNvSpPr/>
          <p:nvPr/>
        </p:nvSpPr>
        <p:spPr>
          <a:xfrm>
            <a:off x="959517" y="2458108"/>
            <a:ext cx="7140875" cy="2843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2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overlapping</a:t>
            </a:r>
            <a:r>
              <a:rPr lang="en-IN" dirty="0">
                <a:latin typeface="Courier New"/>
                <a:cs typeface="Courier New"/>
              </a:rPr>
              <a:t/>
            </a:r>
            <a:br>
              <a:rPr lang="en-IN" dirty="0">
                <a:latin typeface="Courier New"/>
                <a:cs typeface="Courier New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In </a:t>
            </a:r>
            <a:r>
              <a:rPr lang="en-IN" spc="10" dirty="0">
                <a:latin typeface="Arial"/>
                <a:cs typeface="Arial"/>
              </a:rPr>
              <a:t>calculating </a:t>
            </a:r>
            <a:r>
              <a:rPr lang="en-IN" spc="15" dirty="0">
                <a:latin typeface="Arial"/>
                <a:cs typeface="Arial"/>
              </a:rPr>
              <a:t>the </a:t>
            </a:r>
            <a:r>
              <a:rPr lang="en-IN" spc="10" dirty="0">
                <a:latin typeface="Arial"/>
                <a:cs typeface="Arial"/>
              </a:rPr>
              <a:t>physical </a:t>
            </a:r>
            <a:r>
              <a:rPr lang="en-IN" spc="15" dirty="0">
                <a:latin typeface="Arial"/>
                <a:cs typeface="Arial"/>
              </a:rPr>
              <a:t>address, </a:t>
            </a:r>
            <a:r>
              <a:rPr lang="en-IN" spc="5" dirty="0">
                <a:latin typeface="Arial"/>
                <a:cs typeface="Arial"/>
              </a:rPr>
              <a:t>it</a:t>
            </a:r>
            <a:r>
              <a:rPr lang="en-IN" spc="25" dirty="0">
                <a:latin typeface="Arial"/>
                <a:cs typeface="Arial"/>
              </a:rPr>
              <a:t> </a:t>
            </a:r>
            <a:r>
              <a:rPr lang="en-IN" dirty="0">
                <a:latin typeface="Arial"/>
                <a:cs typeface="Arial"/>
              </a:rPr>
              <a:t>is</a:t>
            </a:r>
            <a:r>
              <a:rPr lang="en-IN" spc="30" dirty="0">
                <a:latin typeface="Arial"/>
                <a:cs typeface="Arial"/>
              </a:rPr>
              <a:t> </a:t>
            </a:r>
            <a:r>
              <a:rPr lang="en-IN" spc="10" dirty="0">
                <a:latin typeface="Arial"/>
                <a:cs typeface="Arial"/>
              </a:rPr>
              <a:t>possible  that </a:t>
            </a:r>
            <a:r>
              <a:rPr lang="en-IN" spc="5" dirty="0">
                <a:latin typeface="Arial"/>
                <a:cs typeface="Arial"/>
              </a:rPr>
              <a:t>two </a:t>
            </a:r>
            <a:r>
              <a:rPr lang="en-IN" spc="15" dirty="0" smtClean="0">
                <a:latin typeface="Arial"/>
                <a:cs typeface="Arial"/>
              </a:rPr>
              <a:t>segments </a:t>
            </a:r>
            <a:r>
              <a:rPr lang="en-IN" spc="15" dirty="0">
                <a:latin typeface="Arial"/>
                <a:cs typeface="Arial"/>
              </a:rPr>
              <a:t>can</a:t>
            </a:r>
            <a:r>
              <a:rPr lang="en-IN" spc="-5" dirty="0">
                <a:latin typeface="Arial"/>
                <a:cs typeface="Arial"/>
              </a:rPr>
              <a:t> </a:t>
            </a:r>
            <a:r>
              <a:rPr lang="en-IN" spc="5" dirty="0" smtClean="0">
                <a:latin typeface="Arial"/>
                <a:cs typeface="Arial"/>
              </a:rPr>
              <a:t>overlap.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755576" y="2708920"/>
            <a:ext cx="7344816" cy="3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4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1.6 FLAG</a:t>
            </a:r>
            <a:r>
              <a:rPr lang="en-IN" b="1" spc="295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REGISTER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5400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800" spc="20" dirty="0">
                <a:latin typeface="Arial"/>
                <a:cs typeface="Arial"/>
              </a:rPr>
              <a:t>Many </a:t>
            </a:r>
            <a:r>
              <a:rPr lang="en-IN" sz="2800" spc="15" dirty="0">
                <a:latin typeface="Arial"/>
                <a:cs typeface="Arial"/>
              </a:rPr>
              <a:t>Assembly </a:t>
            </a:r>
            <a:r>
              <a:rPr lang="en-IN" sz="2800" spc="10" dirty="0">
                <a:latin typeface="Arial"/>
                <a:cs typeface="Arial"/>
              </a:rPr>
              <a:t>language instructions alter flag  </a:t>
            </a:r>
            <a:r>
              <a:rPr lang="en-IN" sz="2800" spc="15" dirty="0">
                <a:latin typeface="Arial"/>
                <a:cs typeface="Arial"/>
              </a:rPr>
              <a:t>register </a:t>
            </a:r>
            <a:r>
              <a:rPr lang="en-IN" sz="2800" spc="10" dirty="0">
                <a:latin typeface="Arial"/>
                <a:cs typeface="Arial"/>
              </a:rPr>
              <a:t>bits </a:t>
            </a:r>
            <a:r>
              <a:rPr lang="en-IN" sz="2800" spc="25" dirty="0">
                <a:latin typeface="Arial"/>
                <a:cs typeface="Arial"/>
              </a:rPr>
              <a:t>&amp; </a:t>
            </a:r>
            <a:r>
              <a:rPr lang="en-IN" sz="2800" spc="15" dirty="0">
                <a:latin typeface="Arial"/>
                <a:cs typeface="Arial"/>
              </a:rPr>
              <a:t>some </a:t>
            </a:r>
            <a:r>
              <a:rPr lang="en-IN" sz="2800" spc="10" dirty="0">
                <a:latin typeface="Arial"/>
                <a:cs typeface="Arial"/>
              </a:rPr>
              <a:t>instructions function</a:t>
            </a:r>
            <a:r>
              <a:rPr lang="en-IN" sz="2800" spc="-60" dirty="0">
                <a:latin typeface="Arial"/>
                <a:cs typeface="Arial"/>
              </a:rPr>
              <a:t> </a:t>
            </a:r>
            <a:r>
              <a:rPr lang="en-IN" sz="2800" spc="10" dirty="0">
                <a:latin typeface="Arial"/>
                <a:cs typeface="Arial"/>
              </a:rPr>
              <a:t>differently  </a:t>
            </a:r>
            <a:r>
              <a:rPr lang="en-IN" sz="2800" spc="20" dirty="0">
                <a:latin typeface="Arial"/>
                <a:cs typeface="Arial"/>
              </a:rPr>
              <a:t>based on </a:t>
            </a:r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spc="10" dirty="0">
                <a:latin typeface="Arial"/>
                <a:cs typeface="Arial"/>
              </a:rPr>
              <a:t>information in </a:t>
            </a:r>
            <a:r>
              <a:rPr lang="en-IN" sz="2800" spc="15" dirty="0">
                <a:latin typeface="Arial"/>
                <a:cs typeface="Arial"/>
              </a:rPr>
              <a:t>the flag</a:t>
            </a:r>
            <a:r>
              <a:rPr lang="en-IN" sz="2800" spc="-70" dirty="0">
                <a:latin typeface="Arial"/>
                <a:cs typeface="Arial"/>
              </a:rPr>
              <a:t> </a:t>
            </a:r>
            <a:r>
              <a:rPr lang="en-IN" sz="2800" spc="10" dirty="0">
                <a:latin typeface="Arial"/>
                <a:cs typeface="Arial"/>
              </a:rPr>
              <a:t>register.</a:t>
            </a:r>
            <a:endParaRPr lang="en-IN" sz="2800" dirty="0">
              <a:latin typeface="Arial"/>
              <a:cs typeface="Arial"/>
            </a:endParaRPr>
          </a:p>
          <a:p>
            <a:pPr marL="289560" marR="746125" indent="-237490">
              <a:lnSpc>
                <a:spcPct val="101699"/>
              </a:lnSpc>
              <a:spcBef>
                <a:spcPts val="459"/>
              </a:spcBef>
              <a:tabLst>
                <a:tab pos="289560" algn="l"/>
                <a:tab pos="290195" algn="l"/>
              </a:tabLst>
            </a:pPr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spc="10" dirty="0">
                <a:latin typeface="Arial"/>
                <a:cs typeface="Arial"/>
              </a:rPr>
              <a:t>flag </a:t>
            </a:r>
            <a:r>
              <a:rPr lang="en-IN" sz="2800" spc="5" dirty="0">
                <a:latin typeface="Arial"/>
                <a:cs typeface="Arial"/>
              </a:rPr>
              <a:t>register </a:t>
            </a:r>
            <a:r>
              <a:rPr lang="en-IN" sz="2800" dirty="0">
                <a:latin typeface="Arial"/>
                <a:cs typeface="Arial"/>
              </a:rPr>
              <a:t>is </a:t>
            </a:r>
            <a:r>
              <a:rPr lang="en-IN" sz="2800" spc="20" dirty="0">
                <a:latin typeface="Arial"/>
                <a:cs typeface="Arial"/>
              </a:rPr>
              <a:t>a </a:t>
            </a:r>
            <a:r>
              <a:rPr lang="en-IN" sz="2800" spc="10" dirty="0">
                <a:latin typeface="Arial"/>
                <a:cs typeface="Arial"/>
              </a:rPr>
              <a:t>16-bit register sometimes  </a:t>
            </a:r>
            <a:r>
              <a:rPr lang="en-IN" sz="2800" spc="15" dirty="0">
                <a:latin typeface="Arial"/>
                <a:cs typeface="Arial"/>
              </a:rPr>
              <a:t>referred to </a:t>
            </a:r>
            <a:r>
              <a:rPr lang="en-IN" sz="2800" spc="10" dirty="0">
                <a:latin typeface="Arial"/>
                <a:cs typeface="Arial"/>
              </a:rPr>
              <a:t>as </a:t>
            </a:r>
            <a:r>
              <a:rPr lang="en-IN" sz="2800" spc="15" dirty="0">
                <a:latin typeface="Arial"/>
                <a:cs typeface="Arial"/>
              </a:rPr>
              <a:t>the </a:t>
            </a:r>
            <a:r>
              <a:rPr lang="en-IN" sz="2800" i="1" spc="10" dirty="0">
                <a:latin typeface="Arial"/>
                <a:cs typeface="Arial"/>
              </a:rPr>
              <a:t>status</a:t>
            </a:r>
            <a:r>
              <a:rPr lang="en-IN" sz="2800" i="1" spc="-30" dirty="0">
                <a:latin typeface="Arial"/>
                <a:cs typeface="Arial"/>
              </a:rPr>
              <a:t> </a:t>
            </a:r>
            <a:r>
              <a:rPr lang="en-IN" sz="2800" i="1" spc="10" dirty="0">
                <a:latin typeface="Arial"/>
                <a:cs typeface="Arial"/>
              </a:rPr>
              <a:t>register.</a:t>
            </a:r>
            <a:endParaRPr lang="en-IN" sz="28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400" dirty="0">
                <a:latin typeface="Arial"/>
                <a:cs typeface="Arial"/>
              </a:rPr>
              <a:t>Although </a:t>
            </a:r>
            <a:r>
              <a:rPr lang="en-IN" sz="2400" spc="-5" dirty="0">
                <a:latin typeface="Arial"/>
                <a:cs typeface="Arial"/>
              </a:rPr>
              <a:t>16 </a:t>
            </a:r>
            <a:r>
              <a:rPr lang="en-IN" sz="2400" dirty="0">
                <a:latin typeface="Arial"/>
                <a:cs typeface="Arial"/>
              </a:rPr>
              <a:t>bits </a:t>
            </a:r>
            <a:r>
              <a:rPr lang="en-IN" sz="2400" spc="-5" dirty="0">
                <a:latin typeface="Arial"/>
                <a:cs typeface="Arial"/>
              </a:rPr>
              <a:t>wide, </a:t>
            </a:r>
            <a:r>
              <a:rPr lang="en-IN" sz="2400" dirty="0">
                <a:latin typeface="Arial"/>
                <a:cs typeface="Arial"/>
              </a:rPr>
              <a:t>only some </a:t>
            </a:r>
            <a:r>
              <a:rPr lang="en-IN" sz="2400" spc="-5" dirty="0">
                <a:latin typeface="Arial"/>
                <a:cs typeface="Arial"/>
              </a:rPr>
              <a:t>of </a:t>
            </a:r>
            <a:r>
              <a:rPr lang="en-IN" sz="2400" dirty="0">
                <a:latin typeface="Arial"/>
                <a:cs typeface="Arial"/>
              </a:rPr>
              <a:t>the bits </a:t>
            </a:r>
            <a:r>
              <a:rPr lang="en-IN" sz="2400" spc="-10" dirty="0">
                <a:latin typeface="Arial"/>
                <a:cs typeface="Arial"/>
              </a:rPr>
              <a:t>are</a:t>
            </a:r>
            <a:r>
              <a:rPr lang="en-IN" sz="2400" spc="1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used.</a:t>
            </a:r>
          </a:p>
          <a:p>
            <a:pPr marL="840740" lvl="2" indent="-157480">
              <a:spcBef>
                <a:spcPts val="359"/>
              </a:spcBef>
              <a:tabLst>
                <a:tab pos="841375" algn="l"/>
              </a:tabLst>
            </a:pP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rest </a:t>
            </a:r>
            <a:r>
              <a:rPr lang="en-IN" sz="2000" dirty="0">
                <a:latin typeface="Arial"/>
                <a:cs typeface="Arial"/>
              </a:rPr>
              <a:t>are </a:t>
            </a:r>
            <a:r>
              <a:rPr lang="en-IN" sz="2000" spc="-5" dirty="0">
                <a:latin typeface="Arial"/>
                <a:cs typeface="Arial"/>
              </a:rPr>
              <a:t>either </a:t>
            </a:r>
            <a:r>
              <a:rPr lang="en-IN" sz="2000" spc="-10" dirty="0">
                <a:latin typeface="Arial"/>
                <a:cs typeface="Arial"/>
              </a:rPr>
              <a:t>undefined </a:t>
            </a:r>
            <a:r>
              <a:rPr lang="en-IN" sz="2000" dirty="0">
                <a:latin typeface="Arial"/>
                <a:cs typeface="Arial"/>
              </a:rPr>
              <a:t>or </a:t>
            </a:r>
            <a:r>
              <a:rPr lang="en-IN" sz="2000" spc="-5" dirty="0">
                <a:latin typeface="Arial"/>
                <a:cs typeface="Arial"/>
              </a:rPr>
              <a:t>reserved </a:t>
            </a:r>
            <a:r>
              <a:rPr lang="en-IN" sz="2000" dirty="0">
                <a:latin typeface="Arial"/>
                <a:cs typeface="Arial"/>
              </a:rPr>
              <a:t>by</a:t>
            </a:r>
            <a:r>
              <a:rPr lang="en-IN" sz="2000" spc="-80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Intel.</a:t>
            </a:r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en-IN" sz="2800" spc="15" dirty="0">
                <a:latin typeface="Arial"/>
                <a:cs typeface="Arial"/>
              </a:rPr>
              <a:t>Six flags, called </a:t>
            </a:r>
            <a:r>
              <a:rPr lang="en-IN" sz="2800" i="1" spc="10" dirty="0">
                <a:solidFill>
                  <a:srgbClr val="FF0000"/>
                </a:solidFill>
                <a:latin typeface="Arial"/>
                <a:cs typeface="Arial"/>
              </a:rPr>
              <a:t>conditional </a:t>
            </a:r>
            <a:r>
              <a:rPr lang="en-IN" sz="2800" i="1" spc="5" dirty="0">
                <a:solidFill>
                  <a:srgbClr val="FF0000"/>
                </a:solidFill>
                <a:latin typeface="Arial"/>
                <a:cs typeface="Arial"/>
              </a:rPr>
              <a:t>flags</a:t>
            </a:r>
            <a:r>
              <a:rPr lang="en-IN" sz="2800" spc="5" dirty="0">
                <a:latin typeface="Arial"/>
                <a:cs typeface="Arial"/>
              </a:rPr>
              <a:t>, </a:t>
            </a:r>
            <a:r>
              <a:rPr lang="en-IN" sz="2800" spc="10" dirty="0">
                <a:latin typeface="Arial"/>
                <a:cs typeface="Arial"/>
              </a:rPr>
              <a:t>indicate </a:t>
            </a:r>
            <a:r>
              <a:rPr lang="en-IN" sz="2800" spc="20" dirty="0">
                <a:latin typeface="Arial"/>
                <a:cs typeface="Arial"/>
              </a:rPr>
              <a:t>some  </a:t>
            </a:r>
            <a:r>
              <a:rPr lang="en-IN" sz="2800" spc="15" dirty="0">
                <a:latin typeface="Arial"/>
                <a:cs typeface="Arial"/>
              </a:rPr>
              <a:t>condition </a:t>
            </a:r>
            <a:r>
              <a:rPr lang="en-IN" sz="2800" spc="10" dirty="0">
                <a:latin typeface="Arial"/>
                <a:cs typeface="Arial"/>
              </a:rPr>
              <a:t>resulting </a:t>
            </a:r>
            <a:r>
              <a:rPr lang="en-IN" sz="2800" spc="15" dirty="0">
                <a:latin typeface="Arial"/>
                <a:cs typeface="Arial"/>
              </a:rPr>
              <a:t>after an </a:t>
            </a:r>
            <a:r>
              <a:rPr lang="en-IN" sz="2800" spc="5" dirty="0" smtClean="0">
                <a:latin typeface="Arial"/>
                <a:cs typeface="Arial"/>
              </a:rPr>
              <a:t>instruction </a:t>
            </a:r>
            <a:r>
              <a:rPr lang="en-IN" sz="2800" spc="10" dirty="0" smtClean="0">
                <a:latin typeface="Arial"/>
                <a:cs typeface="Arial"/>
              </a:rPr>
              <a:t>executes</a:t>
            </a:r>
            <a:r>
              <a:rPr lang="en-IN" spc="10" dirty="0" smtClean="0">
                <a:latin typeface="Arial"/>
                <a:cs typeface="Arial"/>
              </a:rPr>
              <a:t>.</a:t>
            </a:r>
          </a:p>
          <a:p>
            <a:pPr marL="210185" indent="-197485">
              <a:lnSpc>
                <a:spcPct val="100000"/>
              </a:lnSpc>
              <a:spcBef>
                <a:spcPts val="520"/>
              </a:spcBef>
              <a:buChar char="–"/>
              <a:tabLst>
                <a:tab pos="210820" algn="l"/>
              </a:tabLst>
            </a:pPr>
            <a:r>
              <a:rPr lang="en-IN" sz="2000" dirty="0">
                <a:latin typeface="Arial"/>
                <a:cs typeface="Arial"/>
              </a:rPr>
              <a:t>These six are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Arial"/>
                <a:cs typeface="Arial"/>
              </a:rPr>
              <a:t>CF</a:t>
            </a:r>
            <a:r>
              <a:rPr lang="en-IN" sz="2000" dirty="0">
                <a:latin typeface="Arial"/>
                <a:cs typeface="Arial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Arial"/>
                <a:cs typeface="Arial"/>
              </a:rPr>
              <a:t>PF</a:t>
            </a:r>
            <a:r>
              <a:rPr lang="en-IN" sz="2000" dirty="0">
                <a:latin typeface="Arial"/>
                <a:cs typeface="Arial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spc="-10" dirty="0">
                <a:solidFill>
                  <a:srgbClr val="FF0000"/>
                </a:solidFill>
                <a:latin typeface="Arial"/>
                <a:cs typeface="Arial"/>
              </a:rPr>
              <a:t>AF</a:t>
            </a:r>
            <a:r>
              <a:rPr lang="en-IN" sz="2000" spc="-10" dirty="0">
                <a:latin typeface="Arial"/>
                <a:cs typeface="Arial"/>
              </a:rPr>
              <a:t>,</a:t>
            </a:r>
            <a:r>
              <a:rPr lang="en-IN" sz="2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Arial"/>
                <a:cs typeface="Arial"/>
              </a:rPr>
              <a:t>ZF</a:t>
            </a:r>
            <a:r>
              <a:rPr lang="en-IN" sz="2000" dirty="0">
                <a:latin typeface="Arial"/>
                <a:cs typeface="Arial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dirty="0">
                <a:solidFill>
                  <a:srgbClr val="FF0000"/>
                </a:solidFill>
                <a:latin typeface="Arial"/>
                <a:cs typeface="Arial"/>
              </a:rPr>
              <a:t>SF</a:t>
            </a:r>
            <a:r>
              <a:rPr lang="en-IN" sz="2000" dirty="0">
                <a:latin typeface="Arial"/>
                <a:cs typeface="Arial"/>
              </a:rPr>
              <a:t>, </a:t>
            </a:r>
            <a:r>
              <a:rPr lang="en-IN" sz="2000" spc="5" dirty="0">
                <a:latin typeface="Arial"/>
                <a:cs typeface="Arial"/>
              </a:rPr>
              <a:t>and</a:t>
            </a:r>
            <a:r>
              <a:rPr lang="en-IN" sz="2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IN" sz="2000" b="1" spc="-5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lang="en-IN" sz="2000" spc="-5" dirty="0">
                <a:latin typeface="Arial"/>
                <a:cs typeface="Arial"/>
              </a:rPr>
              <a:t>.</a:t>
            </a:r>
            <a:endParaRPr lang="en-IN" sz="2000" dirty="0">
              <a:latin typeface="Arial"/>
              <a:cs typeface="Arial"/>
            </a:endParaRPr>
          </a:p>
          <a:p>
            <a:pPr marL="210185" marR="5080" indent="-197485">
              <a:lnSpc>
                <a:spcPct val="100000"/>
              </a:lnSpc>
              <a:spcBef>
                <a:spcPts val="420"/>
              </a:spcBef>
              <a:buChar char="–"/>
              <a:tabLst>
                <a:tab pos="210820" algn="l"/>
              </a:tabLst>
            </a:pPr>
            <a:r>
              <a:rPr lang="en-IN" sz="2000" dirty="0">
                <a:latin typeface="Arial"/>
                <a:cs typeface="Arial"/>
              </a:rPr>
              <a:t>The remaining three, often called </a:t>
            </a:r>
            <a:r>
              <a:rPr lang="en-IN" sz="2000" i="1" dirty="0">
                <a:solidFill>
                  <a:srgbClr val="0070C0"/>
                </a:solidFill>
                <a:latin typeface="Arial"/>
                <a:cs typeface="Arial"/>
              </a:rPr>
              <a:t>control </a:t>
            </a:r>
            <a:r>
              <a:rPr lang="en-IN" sz="2000" i="1" spc="-5" dirty="0">
                <a:solidFill>
                  <a:srgbClr val="0070C0"/>
                </a:solidFill>
                <a:latin typeface="Arial"/>
                <a:cs typeface="Arial"/>
              </a:rPr>
              <a:t>flags</a:t>
            </a:r>
            <a:r>
              <a:rPr lang="en-IN" sz="2000" spc="-5" dirty="0">
                <a:latin typeface="Arial"/>
                <a:cs typeface="Arial"/>
              </a:rPr>
              <a:t>, control  </a:t>
            </a: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operation of </a:t>
            </a:r>
            <a:r>
              <a:rPr lang="en-IN" sz="2000" dirty="0">
                <a:latin typeface="Arial"/>
                <a:cs typeface="Arial"/>
              </a:rPr>
              <a:t>instructions </a:t>
            </a:r>
            <a:r>
              <a:rPr lang="en-IN" sz="2000" i="1" dirty="0">
                <a:latin typeface="Arial"/>
                <a:cs typeface="Arial"/>
              </a:rPr>
              <a:t>before </a:t>
            </a:r>
            <a:r>
              <a:rPr lang="en-IN" sz="2000" spc="5" dirty="0">
                <a:latin typeface="Arial"/>
                <a:cs typeface="Arial"/>
              </a:rPr>
              <a:t>they </a:t>
            </a:r>
            <a:r>
              <a:rPr lang="en-IN" sz="2000" dirty="0">
                <a:latin typeface="Arial"/>
                <a:cs typeface="Arial"/>
              </a:rPr>
              <a:t>are</a:t>
            </a:r>
            <a:r>
              <a:rPr lang="en-IN" sz="2000" spc="-2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executed</a:t>
            </a:r>
            <a:endParaRPr lang="en-IN" sz="2000" spc="10" dirty="0" smtClean="0">
              <a:latin typeface="Arial"/>
              <a:cs typeface="Arial"/>
            </a:endParaRPr>
          </a:p>
          <a:p>
            <a:endParaRPr lang="en-IN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6" name="object 14"/>
          <p:cNvSpPr/>
          <p:nvPr/>
        </p:nvSpPr>
        <p:spPr>
          <a:xfrm>
            <a:off x="899592" y="3140968"/>
            <a:ext cx="7704856" cy="30243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8028384" y="3645024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085947" y="3645024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199021" y="3626318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292080" y="3645024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815093" y="3626318"/>
            <a:ext cx="432048" cy="31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987824" y="3626318"/>
            <a:ext cx="432048" cy="31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419873" y="3645024"/>
            <a:ext cx="1332148" cy="2880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3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bits </a:t>
            </a:r>
            <a:r>
              <a:rPr lang="en-IN" b="1" spc="20" dirty="0">
                <a:latin typeface="Courier New"/>
                <a:cs typeface="Courier New"/>
              </a:rPr>
              <a:t>of </a:t>
            </a:r>
            <a:r>
              <a:rPr lang="en-IN" b="1" spc="15" dirty="0">
                <a:latin typeface="Courier New"/>
                <a:cs typeface="Courier New"/>
              </a:rPr>
              <a:t>the </a:t>
            </a:r>
            <a:r>
              <a:rPr lang="en-IN" b="1" spc="10" dirty="0">
                <a:latin typeface="Courier New"/>
                <a:cs typeface="Courier New"/>
              </a:rPr>
              <a:t>flag</a:t>
            </a:r>
            <a:r>
              <a:rPr lang="en-IN" b="1" spc="-95" dirty="0">
                <a:latin typeface="Courier New"/>
                <a:cs typeface="Courier New"/>
              </a:rPr>
              <a:t> </a:t>
            </a:r>
            <a:r>
              <a:rPr lang="en-IN" b="1" spc="15" dirty="0" smtClean="0">
                <a:latin typeface="Courier New"/>
                <a:cs typeface="Courier New"/>
              </a:rPr>
              <a:t>register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 marL="565150" marR="310515" lvl="1" indent="-197485">
              <a:spcBef>
                <a:spcPts val="42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400" b="1" dirty="0">
                <a:latin typeface="Arial"/>
                <a:cs typeface="Arial"/>
              </a:rPr>
              <a:t>CF (Carry Flag) - </a:t>
            </a:r>
            <a:r>
              <a:rPr lang="en-IN" sz="2400" dirty="0">
                <a:latin typeface="Arial"/>
                <a:cs typeface="Arial"/>
              </a:rPr>
              <a:t>Set </a:t>
            </a:r>
            <a:r>
              <a:rPr lang="en-IN" sz="2400" spc="-5" dirty="0">
                <a:latin typeface="Arial"/>
                <a:cs typeface="Arial"/>
              </a:rPr>
              <a:t>when </a:t>
            </a:r>
            <a:r>
              <a:rPr lang="en-IN" sz="2400" dirty="0">
                <a:latin typeface="Arial"/>
                <a:cs typeface="Arial"/>
              </a:rPr>
              <a:t>there </a:t>
            </a:r>
            <a:r>
              <a:rPr lang="en-IN" sz="2400" spc="-5" dirty="0">
                <a:latin typeface="Arial"/>
                <a:cs typeface="Arial"/>
              </a:rPr>
              <a:t>is </a:t>
            </a:r>
            <a:r>
              <a:rPr lang="en-IN" sz="2400" dirty="0">
                <a:latin typeface="Arial"/>
                <a:cs typeface="Arial"/>
              </a:rPr>
              <a:t>a </a:t>
            </a:r>
            <a:r>
              <a:rPr lang="en-IN" sz="2400" spc="-5" dirty="0">
                <a:latin typeface="Arial"/>
                <a:cs typeface="Arial"/>
              </a:rPr>
              <a:t>carry </a:t>
            </a:r>
            <a:r>
              <a:rPr lang="en-IN" sz="2400" dirty="0">
                <a:latin typeface="Arial"/>
                <a:cs typeface="Arial"/>
              </a:rPr>
              <a:t>out, from d7  after </a:t>
            </a:r>
            <a:r>
              <a:rPr lang="en-IN" sz="2400" spc="5" dirty="0">
                <a:latin typeface="Arial"/>
                <a:cs typeface="Arial"/>
              </a:rPr>
              <a:t>an </a:t>
            </a:r>
            <a:r>
              <a:rPr lang="en-IN" sz="2400" dirty="0">
                <a:latin typeface="Arial"/>
                <a:cs typeface="Arial"/>
              </a:rPr>
              <a:t>8-bit operation, </a:t>
            </a:r>
            <a:r>
              <a:rPr lang="en-IN" sz="2400" spc="5" dirty="0">
                <a:latin typeface="Arial"/>
                <a:cs typeface="Arial"/>
              </a:rPr>
              <a:t>or </a:t>
            </a:r>
            <a:r>
              <a:rPr lang="en-IN" sz="2400" dirty="0">
                <a:latin typeface="Arial"/>
                <a:cs typeface="Arial"/>
              </a:rPr>
              <a:t>d15 after a 16-bit</a:t>
            </a:r>
            <a:r>
              <a:rPr lang="en-IN" sz="2400" spc="-6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operation.</a:t>
            </a:r>
          </a:p>
          <a:p>
            <a:pPr marL="840740" lvl="2" indent="-157480">
              <a:spcBef>
                <a:spcPts val="345"/>
              </a:spcBef>
              <a:tabLst>
                <a:tab pos="841375" algn="l"/>
              </a:tabLst>
            </a:pPr>
            <a:r>
              <a:rPr lang="en-IN" sz="2000" spc="-5" dirty="0">
                <a:latin typeface="Arial"/>
                <a:cs typeface="Arial"/>
              </a:rPr>
              <a:t>Used to detect errors in </a:t>
            </a:r>
            <a:r>
              <a:rPr lang="en-IN" sz="2000" spc="-10" dirty="0">
                <a:latin typeface="Arial"/>
                <a:cs typeface="Arial"/>
              </a:rPr>
              <a:t>unsigned </a:t>
            </a:r>
            <a:r>
              <a:rPr lang="en-IN" sz="2000" spc="-5" dirty="0">
                <a:latin typeface="Arial"/>
                <a:cs typeface="Arial"/>
              </a:rPr>
              <a:t>arithmetic </a:t>
            </a:r>
            <a:r>
              <a:rPr lang="en-IN" sz="2000" spc="-10" dirty="0">
                <a:latin typeface="Arial"/>
                <a:cs typeface="Arial"/>
              </a:rPr>
              <a:t>operations.</a:t>
            </a:r>
            <a:endParaRPr lang="en-IN" sz="2000" dirty="0">
              <a:latin typeface="Arial"/>
              <a:cs typeface="Arial"/>
            </a:endParaRPr>
          </a:p>
          <a:p>
            <a:pPr marL="565150" marR="581025" lvl="1" indent="-197485">
              <a:spcBef>
                <a:spcPts val="395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400" b="1" dirty="0">
                <a:latin typeface="Arial"/>
                <a:cs typeface="Arial"/>
              </a:rPr>
              <a:t>PF (Parity Flag) - </a:t>
            </a:r>
            <a:r>
              <a:rPr lang="en-IN" sz="2400" spc="-5" dirty="0">
                <a:latin typeface="Arial"/>
                <a:cs typeface="Arial"/>
              </a:rPr>
              <a:t>After </a:t>
            </a:r>
            <a:r>
              <a:rPr lang="en-IN" sz="2400" dirty="0">
                <a:latin typeface="Arial"/>
                <a:cs typeface="Arial"/>
              </a:rPr>
              <a:t>certain operations, </a:t>
            </a:r>
            <a:r>
              <a:rPr lang="en-IN" sz="2400" spc="-5" dirty="0">
                <a:latin typeface="Arial"/>
                <a:cs typeface="Arial"/>
              </a:rPr>
              <a:t>the </a:t>
            </a:r>
            <a:r>
              <a:rPr lang="en-IN" sz="2400" dirty="0">
                <a:latin typeface="Arial"/>
                <a:cs typeface="Arial"/>
              </a:rPr>
              <a:t>parity  </a:t>
            </a:r>
            <a:r>
              <a:rPr lang="en-IN" sz="2400" spc="-5" dirty="0">
                <a:latin typeface="Arial"/>
                <a:cs typeface="Arial"/>
              </a:rPr>
              <a:t>of the result's </a:t>
            </a:r>
            <a:r>
              <a:rPr lang="en-IN" sz="2400" dirty="0">
                <a:latin typeface="Arial"/>
                <a:cs typeface="Arial"/>
              </a:rPr>
              <a:t>low-order </a:t>
            </a:r>
            <a:r>
              <a:rPr lang="en-IN" sz="2400" spc="-5" dirty="0">
                <a:latin typeface="Arial"/>
                <a:cs typeface="Arial"/>
              </a:rPr>
              <a:t>byte is</a:t>
            </a:r>
            <a:r>
              <a:rPr lang="en-IN" sz="2400" spc="50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checked.</a:t>
            </a:r>
          </a:p>
          <a:p>
            <a:pPr marL="840740" marR="166370" lvl="2" indent="-157480">
              <a:spcBef>
                <a:spcPts val="360"/>
              </a:spcBef>
              <a:tabLst>
                <a:tab pos="841375" algn="l"/>
              </a:tabLst>
            </a:pPr>
            <a:r>
              <a:rPr lang="en-IN" sz="2000" spc="-5" dirty="0">
                <a:latin typeface="Arial"/>
                <a:cs typeface="Arial"/>
              </a:rPr>
              <a:t>If </a:t>
            </a: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byte </a:t>
            </a:r>
            <a:r>
              <a:rPr lang="en-IN" sz="2000" dirty="0">
                <a:latin typeface="Arial"/>
                <a:cs typeface="Arial"/>
              </a:rPr>
              <a:t>has an </a:t>
            </a:r>
            <a:r>
              <a:rPr lang="en-IN" sz="2000" spc="-10" dirty="0">
                <a:latin typeface="Arial"/>
                <a:cs typeface="Arial"/>
              </a:rPr>
              <a:t>even </a:t>
            </a:r>
            <a:r>
              <a:rPr lang="en-IN" sz="2000" dirty="0">
                <a:latin typeface="Arial"/>
                <a:cs typeface="Arial"/>
              </a:rPr>
              <a:t>number </a:t>
            </a:r>
            <a:r>
              <a:rPr lang="en-IN" sz="2000" spc="-10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1s, the </a:t>
            </a:r>
            <a:r>
              <a:rPr lang="en-IN" sz="2000" spc="-5" dirty="0">
                <a:latin typeface="Arial"/>
                <a:cs typeface="Arial"/>
              </a:rPr>
              <a:t>parity </a:t>
            </a:r>
            <a:r>
              <a:rPr lang="en-IN" sz="2000" dirty="0">
                <a:latin typeface="Arial"/>
                <a:cs typeface="Arial"/>
              </a:rPr>
              <a:t>flag is set </a:t>
            </a:r>
            <a:r>
              <a:rPr lang="en-IN" sz="2000" spc="-5" dirty="0">
                <a:latin typeface="Arial"/>
                <a:cs typeface="Arial"/>
              </a:rPr>
              <a:t>to</a:t>
            </a:r>
            <a:r>
              <a:rPr lang="en-IN" sz="2000" spc="-6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1;  </a:t>
            </a:r>
            <a:r>
              <a:rPr lang="en-IN" sz="2000" spc="-5" dirty="0">
                <a:latin typeface="Arial"/>
                <a:cs typeface="Arial"/>
              </a:rPr>
              <a:t>otherwise, </a:t>
            </a:r>
            <a:r>
              <a:rPr lang="en-IN" sz="2000" dirty="0">
                <a:latin typeface="Arial"/>
                <a:cs typeface="Arial"/>
              </a:rPr>
              <a:t>it is</a:t>
            </a:r>
            <a:r>
              <a:rPr lang="en-IN" sz="2000" spc="-35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cleared.</a:t>
            </a:r>
            <a:endParaRPr lang="en-IN" sz="2000" dirty="0">
              <a:latin typeface="Arial"/>
              <a:cs typeface="Arial"/>
            </a:endParaRPr>
          </a:p>
          <a:p>
            <a:pPr marL="565150" marR="298450" lvl="1" indent="-197485">
              <a:spcBef>
                <a:spcPts val="395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400" b="1" spc="-20" dirty="0">
                <a:latin typeface="Arial"/>
                <a:cs typeface="Arial"/>
              </a:rPr>
              <a:t>AF </a:t>
            </a:r>
            <a:r>
              <a:rPr lang="en-IN" sz="2400" b="1" dirty="0">
                <a:latin typeface="Arial"/>
                <a:cs typeface="Arial"/>
              </a:rPr>
              <a:t>(Auxiliary </a:t>
            </a:r>
            <a:r>
              <a:rPr lang="en-IN" sz="2400" b="1" spc="5" dirty="0">
                <a:latin typeface="Arial"/>
                <a:cs typeface="Arial"/>
              </a:rPr>
              <a:t>Carry </a:t>
            </a:r>
            <a:r>
              <a:rPr lang="en-IN" sz="2400" b="1" dirty="0">
                <a:latin typeface="Arial"/>
                <a:cs typeface="Arial"/>
              </a:rPr>
              <a:t>Flag) - </a:t>
            </a:r>
            <a:r>
              <a:rPr lang="en-IN" sz="2400" spc="-10" dirty="0">
                <a:latin typeface="Arial"/>
                <a:cs typeface="Arial"/>
              </a:rPr>
              <a:t>If </a:t>
            </a:r>
            <a:r>
              <a:rPr lang="en-IN" sz="2400" spc="-5" dirty="0">
                <a:latin typeface="Arial"/>
                <a:cs typeface="Arial"/>
              </a:rPr>
              <a:t>there is </a:t>
            </a:r>
            <a:r>
              <a:rPr lang="en-IN" sz="2400" dirty="0">
                <a:latin typeface="Arial"/>
                <a:cs typeface="Arial"/>
              </a:rPr>
              <a:t>a </a:t>
            </a:r>
            <a:r>
              <a:rPr lang="en-IN" sz="2400" spc="-5" dirty="0">
                <a:latin typeface="Arial"/>
                <a:cs typeface="Arial"/>
              </a:rPr>
              <a:t>carry </a:t>
            </a:r>
            <a:r>
              <a:rPr lang="en-IN" sz="2400" dirty="0">
                <a:latin typeface="Arial"/>
                <a:cs typeface="Arial"/>
              </a:rPr>
              <a:t>from d3 to  d4 </a:t>
            </a:r>
            <a:r>
              <a:rPr lang="en-IN" sz="2400" spc="-5" dirty="0">
                <a:latin typeface="Arial"/>
                <a:cs typeface="Arial"/>
              </a:rPr>
              <a:t>of an operation, this </a:t>
            </a:r>
            <a:r>
              <a:rPr lang="en-IN" sz="2400" dirty="0">
                <a:latin typeface="Arial"/>
                <a:cs typeface="Arial"/>
              </a:rPr>
              <a:t>bit </a:t>
            </a:r>
            <a:r>
              <a:rPr lang="en-IN" sz="2400" spc="-5" dirty="0">
                <a:latin typeface="Arial"/>
                <a:cs typeface="Arial"/>
              </a:rPr>
              <a:t>is set; otherwise, it is</a:t>
            </a:r>
            <a:r>
              <a:rPr lang="en-IN" sz="2400" spc="105" dirty="0">
                <a:latin typeface="Arial"/>
                <a:cs typeface="Arial"/>
              </a:rPr>
              <a:t> </a:t>
            </a:r>
            <a:r>
              <a:rPr lang="en-IN" sz="2400" dirty="0">
                <a:latin typeface="Arial"/>
                <a:cs typeface="Arial"/>
              </a:rPr>
              <a:t>cleared.</a:t>
            </a:r>
          </a:p>
          <a:p>
            <a:pPr marL="840740" marR="948055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2000" dirty="0">
                <a:latin typeface="Arial"/>
                <a:cs typeface="Arial"/>
              </a:rPr>
              <a:t>Used by </a:t>
            </a:r>
            <a:r>
              <a:rPr lang="en-IN" sz="2000" spc="-5" dirty="0">
                <a:latin typeface="Arial"/>
                <a:cs typeface="Arial"/>
              </a:rPr>
              <a:t>instructions </a:t>
            </a:r>
            <a:r>
              <a:rPr lang="en-IN" sz="2000" dirty="0">
                <a:latin typeface="Arial"/>
                <a:cs typeface="Arial"/>
              </a:rPr>
              <a:t>that </a:t>
            </a:r>
            <a:r>
              <a:rPr lang="en-IN" sz="2000" spc="-5" dirty="0">
                <a:latin typeface="Arial"/>
                <a:cs typeface="Arial"/>
              </a:rPr>
              <a:t>perform BCD (binary</a:t>
            </a:r>
            <a:r>
              <a:rPr lang="en-IN" sz="2000" spc="-7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coded  </a:t>
            </a:r>
            <a:r>
              <a:rPr lang="en-IN" sz="2000" spc="-5" dirty="0">
                <a:latin typeface="Arial"/>
                <a:cs typeface="Arial"/>
              </a:rPr>
              <a:t>decimal)</a:t>
            </a:r>
            <a:r>
              <a:rPr lang="en-IN" sz="2000" spc="-10" dirty="0">
                <a:latin typeface="Arial"/>
                <a:cs typeface="Arial"/>
              </a:rPr>
              <a:t> </a:t>
            </a:r>
            <a:r>
              <a:rPr lang="en-IN" sz="2000" spc="-5" dirty="0">
                <a:latin typeface="Arial"/>
                <a:cs typeface="Arial"/>
              </a:rPr>
              <a:t>arithmetic.</a:t>
            </a:r>
            <a:endParaRPr lang="en-IN" sz="2000" dirty="0">
              <a:latin typeface="Arial"/>
              <a:cs typeface="Arial"/>
            </a:endParaRPr>
          </a:p>
          <a:p>
            <a:endParaRPr lang="en-IN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/>
          <a:lstStyle/>
          <a:p>
            <a:pPr marL="565150" marR="384810" lvl="1" indent="-197485">
              <a:spcBef>
                <a:spcPts val="42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ZF </a:t>
            </a:r>
            <a:r>
              <a:rPr lang="en-IN" sz="2000" b="1" spc="-5" dirty="0">
                <a:solidFill>
                  <a:srgbClr val="0070C0"/>
                </a:solidFill>
                <a:latin typeface="Arial"/>
                <a:cs typeface="Arial"/>
              </a:rPr>
              <a:t>(Zero Flag) </a:t>
            </a: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Set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to 1 </a:t>
            </a:r>
            <a:r>
              <a:rPr lang="en-IN" sz="2000" spc="-15" dirty="0">
                <a:solidFill>
                  <a:srgbClr val="0070C0"/>
                </a:solidFill>
                <a:latin typeface="Arial"/>
                <a:cs typeface="Arial"/>
              </a:rPr>
              <a:t>if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result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of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an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arithmetic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or 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logical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operation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is </a:t>
            </a:r>
            <a:r>
              <a:rPr lang="en-IN" sz="2000" spc="-5" dirty="0" smtClean="0">
                <a:solidFill>
                  <a:srgbClr val="0070C0"/>
                </a:solidFill>
                <a:latin typeface="Arial"/>
                <a:cs typeface="Arial"/>
              </a:rPr>
              <a:t>zero; otherwise, it is</a:t>
            </a:r>
            <a:r>
              <a:rPr lang="en-IN" sz="2000" spc="50" dirty="0" smtClean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000" dirty="0" smtClean="0">
                <a:solidFill>
                  <a:srgbClr val="0070C0"/>
                </a:solidFill>
                <a:latin typeface="Arial"/>
                <a:cs typeface="Arial"/>
              </a:rPr>
              <a:t>cleared.</a:t>
            </a:r>
          </a:p>
          <a:p>
            <a:pPr marL="565150" marR="139065" lvl="1" indent="-197485">
              <a:spcBef>
                <a:spcPts val="625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 smtClean="0">
                <a:latin typeface="Arial"/>
                <a:cs typeface="Arial"/>
              </a:rPr>
              <a:t>SF (Sign Flag) - </a:t>
            </a:r>
            <a:r>
              <a:rPr lang="en-IN" sz="2000" spc="-5" dirty="0" smtClean="0">
                <a:latin typeface="Arial"/>
                <a:cs typeface="Arial"/>
              </a:rPr>
              <a:t>Binary </a:t>
            </a:r>
            <a:r>
              <a:rPr lang="en-IN" sz="2000" dirty="0" smtClean="0">
                <a:latin typeface="Arial"/>
                <a:cs typeface="Arial"/>
              </a:rPr>
              <a:t>representation </a:t>
            </a:r>
            <a:r>
              <a:rPr lang="en-IN" sz="2000" spc="-5" dirty="0" smtClean="0">
                <a:latin typeface="Arial"/>
                <a:cs typeface="Arial"/>
              </a:rPr>
              <a:t>of signed numbers  </a:t>
            </a:r>
            <a:r>
              <a:rPr lang="en-IN" sz="2000" dirty="0" smtClean="0">
                <a:latin typeface="Arial"/>
                <a:cs typeface="Arial"/>
              </a:rPr>
              <a:t>uses </a:t>
            </a:r>
            <a:r>
              <a:rPr lang="en-IN" sz="2000" spc="-5" dirty="0" smtClean="0">
                <a:latin typeface="Arial"/>
                <a:cs typeface="Arial"/>
              </a:rPr>
              <a:t>the most </a:t>
            </a:r>
            <a:r>
              <a:rPr lang="en-IN" sz="2000" dirty="0" smtClean="0">
                <a:latin typeface="Arial"/>
                <a:cs typeface="Arial"/>
              </a:rPr>
              <a:t>significant bit as the </a:t>
            </a:r>
            <a:r>
              <a:rPr lang="en-IN" sz="2000" spc="-5" dirty="0" smtClean="0">
                <a:latin typeface="Arial"/>
                <a:cs typeface="Arial"/>
              </a:rPr>
              <a:t>sign</a:t>
            </a:r>
            <a:r>
              <a:rPr lang="en-IN" sz="2000" spc="-15" dirty="0" smtClean="0">
                <a:latin typeface="Arial"/>
                <a:cs typeface="Arial"/>
              </a:rPr>
              <a:t> </a:t>
            </a:r>
            <a:r>
              <a:rPr lang="en-IN" sz="2000" dirty="0" smtClean="0">
                <a:latin typeface="Arial"/>
                <a:cs typeface="Arial"/>
              </a:rPr>
              <a:t>bit.</a:t>
            </a:r>
          </a:p>
          <a:p>
            <a:pPr marL="840740" marR="628650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1800" dirty="0" smtClean="0">
                <a:latin typeface="Arial"/>
                <a:cs typeface="Arial"/>
              </a:rPr>
              <a:t>After </a:t>
            </a:r>
            <a:r>
              <a:rPr lang="en-IN" sz="1800" spc="-5" dirty="0">
                <a:latin typeface="Arial"/>
                <a:cs typeface="Arial"/>
              </a:rPr>
              <a:t>arithmetic </a:t>
            </a:r>
            <a:r>
              <a:rPr lang="en-IN" sz="1800" dirty="0">
                <a:latin typeface="Arial"/>
                <a:cs typeface="Arial"/>
              </a:rPr>
              <a:t>or </a:t>
            </a:r>
            <a:r>
              <a:rPr lang="en-IN" sz="1800" spc="-5" dirty="0">
                <a:latin typeface="Arial"/>
                <a:cs typeface="Arial"/>
              </a:rPr>
              <a:t>logic operations, </a:t>
            </a:r>
            <a:r>
              <a:rPr lang="en-IN" sz="1800" dirty="0">
                <a:latin typeface="Arial"/>
                <a:cs typeface="Arial"/>
              </a:rPr>
              <a:t>the status of </a:t>
            </a:r>
            <a:r>
              <a:rPr lang="en-IN" sz="1800" spc="-5" dirty="0">
                <a:latin typeface="Arial"/>
                <a:cs typeface="Arial"/>
              </a:rPr>
              <a:t>this</a:t>
            </a:r>
            <a:r>
              <a:rPr lang="en-IN" sz="1800" spc="-60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sign  bit </a:t>
            </a:r>
            <a:r>
              <a:rPr lang="en-IN" sz="1800" spc="5" dirty="0">
                <a:latin typeface="Arial"/>
                <a:cs typeface="Arial"/>
              </a:rPr>
              <a:t>is </a:t>
            </a:r>
            <a:r>
              <a:rPr lang="en-IN" sz="1800" spc="-10" dirty="0">
                <a:latin typeface="Arial"/>
                <a:cs typeface="Arial"/>
              </a:rPr>
              <a:t>copied </a:t>
            </a:r>
            <a:r>
              <a:rPr lang="en-IN" sz="1800" spc="-5" dirty="0">
                <a:latin typeface="Arial"/>
                <a:cs typeface="Arial"/>
              </a:rPr>
              <a:t>into </a:t>
            </a:r>
            <a:r>
              <a:rPr lang="en-IN" sz="1800" dirty="0">
                <a:latin typeface="Arial"/>
                <a:cs typeface="Arial"/>
              </a:rPr>
              <a:t>the SF, </a:t>
            </a:r>
            <a:r>
              <a:rPr lang="en-IN" sz="1800" spc="-5" dirty="0">
                <a:latin typeface="Arial"/>
                <a:cs typeface="Arial"/>
              </a:rPr>
              <a:t>indicating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10" dirty="0">
                <a:latin typeface="Arial"/>
                <a:cs typeface="Arial"/>
              </a:rPr>
              <a:t>sign </a:t>
            </a:r>
            <a:r>
              <a:rPr lang="en-IN" sz="1800" dirty="0">
                <a:latin typeface="Arial"/>
                <a:cs typeface="Arial"/>
              </a:rPr>
              <a:t>of </a:t>
            </a:r>
            <a:r>
              <a:rPr lang="en-IN" sz="1800" spc="-10" dirty="0">
                <a:latin typeface="Arial"/>
                <a:cs typeface="Arial"/>
              </a:rPr>
              <a:t>the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result.</a:t>
            </a:r>
            <a:endParaRPr lang="en-IN" sz="1800" dirty="0">
              <a:latin typeface="Arial"/>
              <a:cs typeface="Arial"/>
            </a:endParaRPr>
          </a:p>
          <a:p>
            <a:pPr marL="565150" marR="895350" lvl="1" indent="-197485">
              <a:spcBef>
                <a:spcPts val="39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TF </a:t>
            </a:r>
            <a:r>
              <a:rPr lang="en-IN" sz="2000" b="1" spc="-5" dirty="0">
                <a:solidFill>
                  <a:srgbClr val="0070C0"/>
                </a:solidFill>
                <a:latin typeface="Arial"/>
                <a:cs typeface="Arial"/>
              </a:rPr>
              <a:t>(Trap Flag) </a:t>
            </a: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en-IN" sz="2000" spc="10" dirty="0">
                <a:solidFill>
                  <a:srgbClr val="0070C0"/>
                </a:solidFill>
                <a:latin typeface="Arial"/>
                <a:cs typeface="Arial"/>
              </a:rPr>
              <a:t>When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this </a:t>
            </a:r>
            <a:r>
              <a:rPr lang="en-IN" sz="2000" spc="5" dirty="0">
                <a:solidFill>
                  <a:srgbClr val="0070C0"/>
                </a:solidFill>
                <a:latin typeface="Arial"/>
                <a:cs typeface="Arial"/>
              </a:rPr>
              <a:t>flag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is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set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it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allows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 program </a:t>
            </a:r>
            <a:r>
              <a:rPr lang="en-IN" sz="2000" spc="5" dirty="0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single-step, meaning </a:t>
            </a:r>
            <a:r>
              <a:rPr lang="en-IN" sz="2000" spc="5" dirty="0">
                <a:solidFill>
                  <a:srgbClr val="0070C0"/>
                </a:solidFill>
                <a:latin typeface="Arial"/>
                <a:cs typeface="Arial"/>
              </a:rPr>
              <a:t>to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execute one  instruction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at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a time.</a:t>
            </a:r>
          </a:p>
          <a:p>
            <a:pPr marL="840740" lvl="2" indent="-157480">
              <a:spcBef>
                <a:spcPts val="370"/>
              </a:spcBef>
              <a:tabLst>
                <a:tab pos="841375" algn="l"/>
              </a:tabLst>
            </a:pPr>
            <a:r>
              <a:rPr lang="en-IN" sz="1800" spc="-5" dirty="0">
                <a:solidFill>
                  <a:srgbClr val="0070C0"/>
                </a:solidFill>
                <a:latin typeface="Arial"/>
                <a:cs typeface="Arial"/>
              </a:rPr>
              <a:t>Single-stepping </a:t>
            </a:r>
            <a:r>
              <a:rPr lang="en-IN" sz="1800" dirty="0">
                <a:solidFill>
                  <a:srgbClr val="0070C0"/>
                </a:solidFill>
                <a:latin typeface="Arial"/>
                <a:cs typeface="Arial"/>
              </a:rPr>
              <a:t>is </a:t>
            </a:r>
            <a:r>
              <a:rPr lang="en-IN" sz="1800" spc="-5" dirty="0">
                <a:solidFill>
                  <a:srgbClr val="0070C0"/>
                </a:solidFill>
                <a:latin typeface="Arial"/>
                <a:cs typeface="Arial"/>
              </a:rPr>
              <a:t>used </a:t>
            </a:r>
            <a:r>
              <a:rPr lang="en-IN" sz="1800" spc="-10" dirty="0">
                <a:solidFill>
                  <a:srgbClr val="0070C0"/>
                </a:solidFill>
                <a:latin typeface="Arial"/>
                <a:cs typeface="Arial"/>
              </a:rPr>
              <a:t>for </a:t>
            </a:r>
            <a:r>
              <a:rPr lang="en-IN" sz="1800" spc="-5" dirty="0">
                <a:solidFill>
                  <a:srgbClr val="0070C0"/>
                </a:solidFill>
                <a:latin typeface="Arial"/>
                <a:cs typeface="Arial"/>
              </a:rPr>
              <a:t>debugging</a:t>
            </a:r>
            <a:r>
              <a:rPr lang="en-IN" sz="1800" spc="-3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070C0"/>
                </a:solidFill>
                <a:latin typeface="Arial"/>
                <a:cs typeface="Arial"/>
              </a:rPr>
              <a:t>purposes</a:t>
            </a:r>
            <a:r>
              <a:rPr lang="en-IN" sz="1800" spc="-5" dirty="0" smtClean="0">
                <a:solidFill>
                  <a:srgbClr val="0070C0"/>
                </a:solidFill>
                <a:latin typeface="Arial"/>
                <a:cs typeface="Arial"/>
              </a:rPr>
              <a:t>.</a:t>
            </a:r>
          </a:p>
          <a:p>
            <a:pPr marL="565150" marR="200025" lvl="1" indent="-197485">
              <a:spcBef>
                <a:spcPts val="42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>
                <a:latin typeface="Arial"/>
                <a:cs typeface="Arial"/>
              </a:rPr>
              <a:t>IF (Interrupt Enable </a:t>
            </a:r>
            <a:r>
              <a:rPr lang="en-IN" sz="2000" b="1" spc="-5" dirty="0">
                <a:latin typeface="Arial"/>
                <a:cs typeface="Arial"/>
              </a:rPr>
              <a:t>Flag) </a:t>
            </a:r>
            <a:r>
              <a:rPr lang="en-IN" sz="2000" b="1" dirty="0">
                <a:latin typeface="Arial"/>
                <a:cs typeface="Arial"/>
              </a:rPr>
              <a:t>- </a:t>
            </a:r>
            <a:r>
              <a:rPr lang="en-IN" sz="2000" spc="5" dirty="0">
                <a:latin typeface="Arial"/>
                <a:cs typeface="Arial"/>
              </a:rPr>
              <a:t>This </a:t>
            </a:r>
            <a:r>
              <a:rPr lang="en-IN" sz="2000" dirty="0">
                <a:latin typeface="Arial"/>
                <a:cs typeface="Arial"/>
              </a:rPr>
              <a:t>bit </a:t>
            </a:r>
            <a:r>
              <a:rPr lang="en-IN" sz="2000" spc="-5" dirty="0">
                <a:latin typeface="Arial"/>
                <a:cs typeface="Arial"/>
              </a:rPr>
              <a:t>is set </a:t>
            </a:r>
            <a:r>
              <a:rPr lang="en-IN" sz="2000" dirty="0">
                <a:latin typeface="Arial"/>
                <a:cs typeface="Arial"/>
              </a:rPr>
              <a:t>or cleared to  enable/disable </a:t>
            </a:r>
            <a:r>
              <a:rPr lang="en-IN" sz="2000" spc="-5" dirty="0">
                <a:latin typeface="Arial"/>
                <a:cs typeface="Arial"/>
              </a:rPr>
              <a:t>only </a:t>
            </a:r>
            <a:r>
              <a:rPr lang="en-IN" sz="2000" dirty="0">
                <a:latin typeface="Arial"/>
                <a:cs typeface="Arial"/>
              </a:rPr>
              <a:t>external </a:t>
            </a:r>
            <a:r>
              <a:rPr lang="en-IN" sz="2000" dirty="0" err="1">
                <a:latin typeface="Arial"/>
                <a:cs typeface="Arial"/>
              </a:rPr>
              <a:t>maskable</a:t>
            </a:r>
            <a:r>
              <a:rPr lang="en-IN" sz="2000" dirty="0">
                <a:latin typeface="Arial"/>
                <a:cs typeface="Arial"/>
              </a:rPr>
              <a:t> interrupt</a:t>
            </a:r>
            <a:r>
              <a:rPr lang="en-IN" sz="2000" spc="5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requests.</a:t>
            </a:r>
          </a:p>
          <a:p>
            <a:pPr marL="565150" marR="604520" lvl="1" indent="-197485" algn="just">
              <a:spcBef>
                <a:spcPts val="660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DF </a:t>
            </a:r>
            <a:r>
              <a:rPr lang="en-IN" sz="2000" b="1" spc="-5" dirty="0">
                <a:solidFill>
                  <a:srgbClr val="0070C0"/>
                </a:solidFill>
                <a:latin typeface="Arial"/>
                <a:cs typeface="Arial"/>
              </a:rPr>
              <a:t>(Direction Flag) </a:t>
            </a:r>
            <a:r>
              <a:rPr lang="en-IN" sz="2000" b="1" dirty="0">
                <a:solidFill>
                  <a:srgbClr val="0070C0"/>
                </a:solidFill>
                <a:latin typeface="Arial"/>
                <a:cs typeface="Arial"/>
              </a:rPr>
              <a:t>-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Used to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control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the direction </a:t>
            </a:r>
            <a:r>
              <a:rPr lang="en-IN" sz="2000" spc="-5" dirty="0">
                <a:solidFill>
                  <a:srgbClr val="0070C0"/>
                </a:solidFill>
                <a:latin typeface="Arial"/>
                <a:cs typeface="Arial"/>
              </a:rPr>
              <a:t>of 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string</a:t>
            </a:r>
            <a:r>
              <a:rPr lang="en-IN" sz="2000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lang="en-IN" sz="2000" dirty="0">
                <a:solidFill>
                  <a:srgbClr val="0070C0"/>
                </a:solidFill>
                <a:latin typeface="Arial"/>
                <a:cs typeface="Arial"/>
              </a:rPr>
              <a:t>operations.</a:t>
            </a:r>
          </a:p>
          <a:p>
            <a:pPr marL="565150" marR="570865" lvl="1" indent="-197485" algn="just">
              <a:spcBef>
                <a:spcPts val="395"/>
              </a:spcBef>
              <a:buFont typeface="Arial"/>
              <a:buChar char="–"/>
              <a:tabLst>
                <a:tab pos="565785" algn="l"/>
              </a:tabLst>
            </a:pPr>
            <a:r>
              <a:rPr lang="en-IN" sz="2000" b="1" dirty="0">
                <a:latin typeface="Arial"/>
                <a:cs typeface="Arial"/>
              </a:rPr>
              <a:t>OF </a:t>
            </a:r>
            <a:r>
              <a:rPr lang="en-IN" sz="2000" b="1" spc="-5" dirty="0">
                <a:latin typeface="Arial"/>
                <a:cs typeface="Arial"/>
              </a:rPr>
              <a:t>(Overflow Flag) </a:t>
            </a:r>
            <a:r>
              <a:rPr lang="en-IN" sz="2000" b="1" dirty="0">
                <a:latin typeface="Arial"/>
                <a:cs typeface="Arial"/>
              </a:rPr>
              <a:t>- </a:t>
            </a:r>
            <a:r>
              <a:rPr lang="en-IN" sz="2000" dirty="0">
                <a:latin typeface="Arial"/>
                <a:cs typeface="Arial"/>
              </a:rPr>
              <a:t>Set </a:t>
            </a:r>
            <a:r>
              <a:rPr lang="en-IN" sz="2000" spc="-5" dirty="0">
                <a:latin typeface="Arial"/>
                <a:cs typeface="Arial"/>
              </a:rPr>
              <a:t>when </a:t>
            </a:r>
            <a:r>
              <a:rPr lang="en-IN" sz="2000" dirty="0">
                <a:latin typeface="Arial"/>
                <a:cs typeface="Arial"/>
              </a:rPr>
              <a:t>the result </a:t>
            </a:r>
            <a:r>
              <a:rPr lang="en-IN" sz="2000" spc="-5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a </a:t>
            </a:r>
            <a:r>
              <a:rPr lang="en-IN" sz="2000" spc="-5" dirty="0">
                <a:latin typeface="Arial"/>
                <a:cs typeface="Arial"/>
              </a:rPr>
              <a:t>signed  </a:t>
            </a:r>
            <a:r>
              <a:rPr lang="en-IN" sz="2000" dirty="0">
                <a:latin typeface="Arial"/>
                <a:cs typeface="Arial"/>
              </a:rPr>
              <a:t>number operation </a:t>
            </a:r>
            <a:r>
              <a:rPr lang="en-IN" sz="2000" spc="-5" dirty="0">
                <a:latin typeface="Arial"/>
                <a:cs typeface="Arial"/>
              </a:rPr>
              <a:t>is too large, </a:t>
            </a:r>
            <a:r>
              <a:rPr lang="en-IN" sz="2000" spc="5" dirty="0">
                <a:latin typeface="Arial"/>
                <a:cs typeface="Arial"/>
              </a:rPr>
              <a:t>causing </a:t>
            </a:r>
            <a:r>
              <a:rPr lang="en-IN" sz="2000" spc="-5" dirty="0">
                <a:latin typeface="Arial"/>
                <a:cs typeface="Arial"/>
              </a:rPr>
              <a:t>the high-order  </a:t>
            </a:r>
            <a:r>
              <a:rPr lang="en-IN" sz="2000" dirty="0">
                <a:latin typeface="Arial"/>
                <a:cs typeface="Arial"/>
              </a:rPr>
              <a:t>bit to overflow into the </a:t>
            </a:r>
            <a:r>
              <a:rPr lang="en-IN" sz="2000" spc="-5" dirty="0">
                <a:latin typeface="Arial"/>
                <a:cs typeface="Arial"/>
              </a:rPr>
              <a:t>sign</a:t>
            </a:r>
            <a:r>
              <a:rPr lang="en-IN" sz="2000" spc="-45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bit.</a:t>
            </a:r>
          </a:p>
          <a:p>
            <a:pPr marL="840740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1800" dirty="0">
                <a:latin typeface="Arial"/>
                <a:cs typeface="Arial"/>
              </a:rPr>
              <a:t>Used </a:t>
            </a:r>
            <a:r>
              <a:rPr lang="en-IN" sz="1800" spc="-10" dirty="0">
                <a:latin typeface="Arial"/>
                <a:cs typeface="Arial"/>
              </a:rPr>
              <a:t>only </a:t>
            </a:r>
            <a:r>
              <a:rPr lang="en-IN" sz="1800" spc="-5" dirty="0">
                <a:latin typeface="Arial"/>
                <a:cs typeface="Arial"/>
              </a:rPr>
              <a:t>to </a:t>
            </a:r>
            <a:r>
              <a:rPr lang="en-IN" sz="1800" dirty="0">
                <a:latin typeface="Arial"/>
                <a:cs typeface="Arial"/>
              </a:rPr>
              <a:t>detect errors in </a:t>
            </a:r>
            <a:r>
              <a:rPr lang="en-IN" sz="1800" spc="-5" dirty="0">
                <a:latin typeface="Arial"/>
                <a:cs typeface="Arial"/>
              </a:rPr>
              <a:t>signed arithmetic</a:t>
            </a:r>
            <a:r>
              <a:rPr lang="en-IN" sz="1800" spc="-5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operations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0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flag </a:t>
            </a:r>
            <a:r>
              <a:rPr lang="en-IN" b="1" spc="10" dirty="0">
                <a:latin typeface="Courier New"/>
                <a:cs typeface="Courier New"/>
              </a:rPr>
              <a:t>register </a:t>
            </a:r>
            <a:r>
              <a:rPr lang="en-IN" b="1" spc="15" dirty="0">
                <a:latin typeface="Courier New"/>
                <a:cs typeface="Courier New"/>
              </a:rPr>
              <a:t>and ADD</a:t>
            </a:r>
            <a:r>
              <a:rPr lang="en-IN" b="1" spc="-20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instruction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Flag </a:t>
            </a:r>
            <a:r>
              <a:rPr lang="en-IN" sz="1900" spc="10" dirty="0">
                <a:latin typeface="Arial"/>
                <a:cs typeface="Arial"/>
              </a:rPr>
              <a:t>bits affected by </a:t>
            </a:r>
            <a:r>
              <a:rPr lang="en-IN" sz="1900" spc="15" dirty="0">
                <a:latin typeface="Arial"/>
                <a:cs typeface="Arial"/>
              </a:rPr>
              <a:t>the </a:t>
            </a:r>
            <a:r>
              <a:rPr lang="en-IN" sz="1900" spc="25" dirty="0">
                <a:latin typeface="Arial"/>
                <a:cs typeface="Arial"/>
              </a:rPr>
              <a:t>ADD</a:t>
            </a:r>
            <a:r>
              <a:rPr lang="en-IN" sz="1900" spc="-5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instruction: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0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CF (carry flag); PF </a:t>
            </a:r>
            <a:r>
              <a:rPr lang="en-IN" sz="1650" spc="-5" dirty="0">
                <a:latin typeface="Arial"/>
                <a:cs typeface="Arial"/>
              </a:rPr>
              <a:t>(parity </a:t>
            </a:r>
            <a:r>
              <a:rPr lang="en-IN" sz="1650" dirty="0">
                <a:latin typeface="Arial"/>
                <a:cs typeface="Arial"/>
              </a:rPr>
              <a:t>flag); AF (auxiliary carry</a:t>
            </a:r>
            <a:r>
              <a:rPr lang="en-IN" sz="1650" spc="-6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flag).</a:t>
            </a:r>
          </a:p>
          <a:p>
            <a:pPr marL="565150" lvl="1" indent="-197485">
              <a:spcBef>
                <a:spcPts val="405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ZF </a:t>
            </a:r>
            <a:r>
              <a:rPr lang="en-IN" sz="1650" spc="-5" dirty="0">
                <a:latin typeface="Arial"/>
                <a:cs typeface="Arial"/>
              </a:rPr>
              <a:t>(zero </a:t>
            </a:r>
            <a:r>
              <a:rPr lang="en-IN" sz="1650" dirty="0">
                <a:latin typeface="Arial"/>
                <a:cs typeface="Arial"/>
              </a:rPr>
              <a:t>flag); SF (sign flag); OF (overflow</a:t>
            </a:r>
            <a:r>
              <a:rPr lang="en-IN" sz="1650" spc="-45" dirty="0">
                <a:latin typeface="Arial"/>
                <a:cs typeface="Arial"/>
              </a:rPr>
              <a:t> </a:t>
            </a:r>
            <a:r>
              <a:rPr lang="en-IN" sz="1650" spc="-5" dirty="0">
                <a:latin typeface="Arial"/>
                <a:cs typeface="Arial"/>
              </a:rPr>
              <a:t>flag).</a:t>
            </a: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6" name="object 15"/>
          <p:cNvSpPr/>
          <p:nvPr/>
        </p:nvSpPr>
        <p:spPr>
          <a:xfrm>
            <a:off x="827585" y="2636911"/>
            <a:ext cx="7128792" cy="327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36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9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793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4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Evolution of Intel’s Microprocessors</a:t>
            </a:r>
            <a:br>
              <a:rPr lang="en-IN" sz="3600" b="1" dirty="0"/>
            </a:br>
            <a:r>
              <a:rPr lang="en-IN" sz="3600" b="1" dirty="0"/>
              <a:t> </a:t>
            </a:r>
            <a:r>
              <a:rPr lang="en-IN" sz="3600" b="1" dirty="0">
                <a:solidFill>
                  <a:srgbClr val="FF0000"/>
                </a:solidFill>
              </a:rPr>
              <a:t>(from 8008 to 8088) </a:t>
            </a:r>
            <a:endParaRPr lang="en-IN" sz="3600" dirty="0"/>
          </a:p>
        </p:txBody>
      </p:sp>
      <p:sp>
        <p:nvSpPr>
          <p:cNvPr id="4" name="object 9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752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4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289560" marR="22352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0" dirty="0" smtClean="0">
                <a:latin typeface="Arial"/>
                <a:cs typeface="Arial"/>
              </a:rPr>
              <a:t>It </a:t>
            </a:r>
            <a:r>
              <a:rPr lang="en-IN" sz="2400" dirty="0" smtClean="0">
                <a:latin typeface="Arial"/>
                <a:cs typeface="Arial"/>
              </a:rPr>
              <a:t>is </a:t>
            </a:r>
            <a:r>
              <a:rPr lang="en-IN" sz="2400" spc="15" dirty="0" smtClean="0">
                <a:latin typeface="Arial"/>
                <a:cs typeface="Arial"/>
              </a:rPr>
              <a:t>important to </a:t>
            </a:r>
            <a:r>
              <a:rPr lang="en-IN" sz="2400" spc="10" dirty="0" smtClean="0">
                <a:latin typeface="Arial"/>
                <a:cs typeface="Arial"/>
              </a:rPr>
              <a:t>note </a:t>
            </a:r>
            <a:r>
              <a:rPr lang="en-IN" sz="2400" spc="15" dirty="0" smtClean="0">
                <a:latin typeface="Arial"/>
                <a:cs typeface="Arial"/>
              </a:rPr>
              <a:t>differences between 8- </a:t>
            </a:r>
            <a:r>
              <a:rPr lang="en-IN" sz="2400" spc="20" dirty="0" smtClean="0">
                <a:latin typeface="Arial"/>
                <a:cs typeface="Arial"/>
              </a:rPr>
              <a:t>and  </a:t>
            </a:r>
            <a:r>
              <a:rPr lang="en-IN" sz="2400" spc="15" dirty="0" smtClean="0">
                <a:latin typeface="Arial"/>
                <a:cs typeface="Arial"/>
              </a:rPr>
              <a:t>16-bit operations </a:t>
            </a:r>
            <a:r>
              <a:rPr lang="en-IN" sz="2400" spc="10" dirty="0" smtClean="0">
                <a:latin typeface="Arial"/>
                <a:cs typeface="Arial"/>
              </a:rPr>
              <a:t>in terms </a:t>
            </a:r>
            <a:r>
              <a:rPr lang="en-IN" sz="2400" spc="5" dirty="0" smtClean="0">
                <a:latin typeface="Arial"/>
                <a:cs typeface="Arial"/>
              </a:rPr>
              <a:t>of </a:t>
            </a:r>
            <a:r>
              <a:rPr lang="en-IN" sz="2400" spc="15" dirty="0" smtClean="0">
                <a:latin typeface="Arial"/>
                <a:cs typeface="Arial"/>
              </a:rPr>
              <a:t>impact </a:t>
            </a:r>
            <a:r>
              <a:rPr lang="en-IN" sz="2400" spc="20" dirty="0" smtClean="0">
                <a:latin typeface="Arial"/>
                <a:cs typeface="Arial"/>
              </a:rPr>
              <a:t>on </a:t>
            </a:r>
            <a:r>
              <a:rPr lang="en-IN" sz="2400" spc="15" dirty="0" smtClean="0">
                <a:latin typeface="Arial"/>
                <a:cs typeface="Arial"/>
              </a:rPr>
              <a:t>the flag</a:t>
            </a:r>
            <a:r>
              <a:rPr lang="en-IN" sz="2400" spc="-60" dirty="0" smtClean="0">
                <a:latin typeface="Arial"/>
                <a:cs typeface="Arial"/>
              </a:rPr>
              <a:t> </a:t>
            </a:r>
            <a:r>
              <a:rPr lang="en-IN" sz="2400" spc="10" dirty="0" smtClean="0">
                <a:latin typeface="Arial"/>
                <a:cs typeface="Arial"/>
              </a:rPr>
              <a:t>bits.</a:t>
            </a:r>
            <a:endParaRPr lang="en-IN" sz="2400" dirty="0" smtClean="0">
              <a:latin typeface="Arial"/>
              <a:cs typeface="Arial"/>
            </a:endParaRPr>
          </a:p>
          <a:p>
            <a:pPr marL="565150" marR="554355" indent="-198120">
              <a:lnSpc>
                <a:spcPct val="100000"/>
              </a:lnSpc>
              <a:spcBef>
                <a:spcPts val="420"/>
              </a:spcBef>
            </a:pPr>
            <a:r>
              <a:rPr lang="en-IN" sz="2000" dirty="0" smtClean="0">
                <a:latin typeface="Arial"/>
                <a:cs typeface="Arial"/>
              </a:rPr>
              <a:t>– The </a:t>
            </a:r>
            <a:r>
              <a:rPr lang="en-IN" sz="2000" spc="-5" dirty="0" smtClean="0">
                <a:latin typeface="Arial"/>
                <a:cs typeface="Arial"/>
              </a:rPr>
              <a:t>parity </a:t>
            </a:r>
            <a:r>
              <a:rPr lang="en-IN" sz="2000" dirty="0" smtClean="0">
                <a:latin typeface="Arial"/>
                <a:cs typeface="Arial"/>
              </a:rPr>
              <a:t>bit only counts </a:t>
            </a:r>
            <a:r>
              <a:rPr lang="en-IN" sz="2000" spc="-5" dirty="0" smtClean="0">
                <a:latin typeface="Arial"/>
                <a:cs typeface="Arial"/>
              </a:rPr>
              <a:t>the lower </a:t>
            </a:r>
            <a:r>
              <a:rPr lang="en-IN" sz="2000" dirty="0" smtClean="0">
                <a:latin typeface="Arial"/>
                <a:cs typeface="Arial"/>
              </a:rPr>
              <a:t>8 bits </a:t>
            </a:r>
            <a:r>
              <a:rPr lang="en-IN" sz="2000" spc="-5" dirty="0" smtClean="0">
                <a:latin typeface="Arial"/>
                <a:cs typeface="Arial"/>
              </a:rPr>
              <a:t>of the </a:t>
            </a:r>
            <a:r>
              <a:rPr lang="en-IN" sz="2000" dirty="0" smtClean="0">
                <a:latin typeface="Arial"/>
                <a:cs typeface="Arial"/>
              </a:rPr>
              <a:t>result  and </a:t>
            </a:r>
            <a:r>
              <a:rPr lang="en-IN" sz="2000" spc="-5" dirty="0" smtClean="0">
                <a:latin typeface="Arial"/>
                <a:cs typeface="Arial"/>
              </a:rPr>
              <a:t>is set </a:t>
            </a:r>
            <a:r>
              <a:rPr lang="en-IN" sz="2000" dirty="0" smtClean="0">
                <a:latin typeface="Arial"/>
                <a:cs typeface="Arial"/>
              </a:rPr>
              <a:t>accordingly.</a:t>
            </a: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971600" y="2060848"/>
            <a:ext cx="6984776" cy="3240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47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</p:spPr>
        <p:txBody>
          <a:bodyPr/>
          <a:lstStyle/>
          <a:p>
            <a:r>
              <a:rPr lang="en-IN" sz="2400" spc="15" dirty="0">
                <a:latin typeface="Arial"/>
                <a:cs typeface="Arial"/>
              </a:rPr>
              <a:t>Instructions such </a:t>
            </a:r>
            <a:r>
              <a:rPr lang="en-IN" sz="2400" spc="10" dirty="0">
                <a:latin typeface="Arial"/>
                <a:cs typeface="Arial"/>
              </a:rPr>
              <a:t>as data transfers </a:t>
            </a:r>
            <a:r>
              <a:rPr lang="en-IN" sz="2400" spc="15" dirty="0">
                <a:latin typeface="Arial"/>
                <a:cs typeface="Arial"/>
              </a:rPr>
              <a:t>(MOV) </a:t>
            </a:r>
            <a:r>
              <a:rPr lang="en-IN" sz="2400" spc="10" dirty="0">
                <a:latin typeface="Arial"/>
                <a:cs typeface="Arial"/>
              </a:rPr>
              <a:t>affect</a:t>
            </a:r>
            <a:r>
              <a:rPr lang="en-IN" sz="2400" spc="-45" dirty="0">
                <a:latin typeface="Arial"/>
                <a:cs typeface="Arial"/>
              </a:rPr>
              <a:t> </a:t>
            </a:r>
            <a:r>
              <a:rPr lang="en-IN" sz="2400" spc="20" dirty="0">
                <a:latin typeface="Arial"/>
                <a:cs typeface="Arial"/>
              </a:rPr>
              <a:t>no  </a:t>
            </a:r>
            <a:r>
              <a:rPr lang="en-IN" sz="2400" spc="10" dirty="0">
                <a:latin typeface="Arial"/>
                <a:cs typeface="Arial"/>
              </a:rPr>
              <a:t>flags</a:t>
            </a:r>
            <a:r>
              <a:rPr lang="en-IN" sz="2400" spc="10" dirty="0" smtClean="0">
                <a:latin typeface="Arial"/>
                <a:cs typeface="Arial"/>
              </a:rPr>
              <a:t>.</a:t>
            </a:r>
          </a:p>
          <a:p>
            <a:endParaRPr lang="en-US" sz="2400" spc="10" dirty="0">
              <a:latin typeface="Arial"/>
              <a:cs typeface="Arial"/>
            </a:endParaRPr>
          </a:p>
          <a:p>
            <a:endParaRPr lang="en-US" sz="2400" spc="10" dirty="0" smtClean="0">
              <a:latin typeface="Arial"/>
              <a:cs typeface="Arial"/>
            </a:endParaRPr>
          </a:p>
          <a:p>
            <a:endParaRPr lang="en-US" sz="2400" spc="10" dirty="0">
              <a:latin typeface="Arial"/>
              <a:cs typeface="Arial"/>
            </a:endParaRPr>
          </a:p>
          <a:p>
            <a:endParaRPr lang="en-US" sz="2400" spc="10" dirty="0" smtClean="0">
              <a:latin typeface="Arial"/>
              <a:cs typeface="Arial"/>
            </a:endParaRPr>
          </a:p>
          <a:p>
            <a:endParaRPr lang="en-US" sz="2400" spc="10" dirty="0">
              <a:latin typeface="Arial"/>
              <a:cs typeface="Arial"/>
            </a:endParaRPr>
          </a:p>
          <a:p>
            <a:endParaRPr lang="en-US" sz="2400" spc="10" dirty="0" smtClean="0">
              <a:latin typeface="Arial"/>
              <a:cs typeface="Arial"/>
            </a:endParaRPr>
          </a:p>
          <a:p>
            <a:endParaRPr lang="en-US" sz="2400" spc="10" dirty="0">
              <a:latin typeface="Arial"/>
              <a:cs typeface="Arial"/>
            </a:endParaRPr>
          </a:p>
          <a:p>
            <a:endParaRPr lang="en-US" sz="2400" spc="10" dirty="0" smtClean="0">
              <a:latin typeface="Arial"/>
              <a:cs typeface="Arial"/>
            </a:endParaRPr>
          </a:p>
          <a:p>
            <a:r>
              <a:rPr lang="en-IN" sz="2000" spc="25" dirty="0">
                <a:latin typeface="Arial"/>
                <a:cs typeface="Arial"/>
              </a:rPr>
              <a:t>A </a:t>
            </a:r>
            <a:r>
              <a:rPr lang="en-IN" sz="2000" spc="10" dirty="0">
                <a:latin typeface="Arial"/>
                <a:cs typeface="Arial"/>
              </a:rPr>
              <a:t>widely </a:t>
            </a:r>
            <a:r>
              <a:rPr lang="en-IN" sz="2000" spc="15" dirty="0">
                <a:latin typeface="Arial"/>
                <a:cs typeface="Arial"/>
              </a:rPr>
              <a:t>used </a:t>
            </a:r>
            <a:r>
              <a:rPr lang="en-IN" sz="2000" spc="10" dirty="0">
                <a:latin typeface="Arial"/>
                <a:cs typeface="Arial"/>
              </a:rPr>
              <a:t>application of </a:t>
            </a:r>
            <a:r>
              <a:rPr lang="en-IN" sz="2000" spc="15" dirty="0">
                <a:latin typeface="Arial"/>
                <a:cs typeface="Arial"/>
              </a:rPr>
              <a:t>the flag </a:t>
            </a:r>
            <a:r>
              <a:rPr lang="en-IN" sz="2000" spc="10" dirty="0">
                <a:latin typeface="Arial"/>
                <a:cs typeface="Arial"/>
              </a:rPr>
              <a:t>register is</a:t>
            </a:r>
            <a:r>
              <a:rPr lang="en-IN" sz="2000" spc="-7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the  </a:t>
            </a:r>
            <a:r>
              <a:rPr lang="en-IN" sz="2000" spc="20" dirty="0">
                <a:latin typeface="Arial"/>
                <a:cs typeface="Arial"/>
              </a:rPr>
              <a:t>use </a:t>
            </a:r>
            <a:r>
              <a:rPr lang="en-IN" sz="2000" spc="5" dirty="0">
                <a:latin typeface="Arial"/>
                <a:cs typeface="Arial"/>
              </a:rPr>
              <a:t>of </a:t>
            </a:r>
            <a:r>
              <a:rPr lang="en-IN" sz="2000" spc="15" dirty="0">
                <a:latin typeface="Arial"/>
                <a:cs typeface="Arial"/>
              </a:rPr>
              <a:t>the zero flag to implement program</a:t>
            </a:r>
            <a:r>
              <a:rPr lang="en-IN" sz="2000" spc="-5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loops.</a:t>
            </a:r>
            <a:endParaRPr lang="en-IN" sz="2000" dirty="0">
              <a:latin typeface="Arial"/>
              <a:cs typeface="Arial"/>
            </a:endParaRPr>
          </a:p>
          <a:p>
            <a:endParaRPr lang="en-IN" sz="20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6" name="object 16"/>
          <p:cNvSpPr/>
          <p:nvPr/>
        </p:nvSpPr>
        <p:spPr>
          <a:xfrm>
            <a:off x="971600" y="1700808"/>
            <a:ext cx="7560840" cy="3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61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en-IN" b="1" spc="15" dirty="0" smtClean="0">
                <a:latin typeface="Courier New"/>
                <a:cs typeface="Courier New"/>
              </a:rPr>
              <a:t/>
            </a:r>
            <a:br>
              <a:rPr lang="en-IN" b="1" spc="15" dirty="0" smtClean="0">
                <a:latin typeface="Courier New"/>
                <a:cs typeface="Courier New"/>
              </a:rPr>
            </a:br>
            <a:r>
              <a:rPr lang="en-IN" b="1" spc="15" dirty="0" smtClean="0">
                <a:latin typeface="Courier New"/>
                <a:cs typeface="Courier New"/>
              </a:rPr>
              <a:t>use </a:t>
            </a:r>
            <a:r>
              <a:rPr lang="en-IN" b="1" spc="20" dirty="0">
                <a:latin typeface="Courier New"/>
                <a:cs typeface="Courier New"/>
              </a:rPr>
              <a:t>of </a:t>
            </a:r>
            <a:r>
              <a:rPr lang="en-IN" b="1" spc="15" dirty="0">
                <a:latin typeface="Courier New"/>
                <a:cs typeface="Courier New"/>
              </a:rPr>
              <a:t>the </a:t>
            </a:r>
            <a:r>
              <a:rPr lang="en-IN" b="1" spc="5" dirty="0">
                <a:latin typeface="Courier New"/>
                <a:cs typeface="Courier New"/>
              </a:rPr>
              <a:t>zero </a:t>
            </a:r>
            <a:r>
              <a:rPr lang="en-IN" b="1" spc="15" dirty="0">
                <a:latin typeface="Courier New"/>
                <a:cs typeface="Courier New"/>
              </a:rPr>
              <a:t>flag for</a:t>
            </a:r>
            <a:r>
              <a:rPr lang="en-IN" b="1" spc="-5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looping</a:t>
            </a:r>
            <a:r>
              <a:rPr lang="en-IN" dirty="0">
                <a:latin typeface="Courier New"/>
                <a:cs typeface="Courier New"/>
              </a:rPr>
              <a:t/>
            </a:r>
            <a:br>
              <a:rPr lang="en-IN" dirty="0">
                <a:latin typeface="Courier New"/>
                <a:cs typeface="Courier New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289560" marR="457834" indent="-237490" algn="just">
              <a:lnSpc>
                <a:spcPct val="101699"/>
              </a:lnSpc>
              <a:spcBef>
                <a:spcPts val="180"/>
              </a:spcBef>
              <a:tabLst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As an </a:t>
            </a:r>
            <a:r>
              <a:rPr lang="en-IN" sz="2000" spc="10" dirty="0">
                <a:latin typeface="Arial"/>
                <a:cs typeface="Arial"/>
              </a:rPr>
              <a:t>example, to </a:t>
            </a:r>
            <a:r>
              <a:rPr lang="en-IN" sz="2000" spc="15" dirty="0">
                <a:latin typeface="Arial"/>
                <a:cs typeface="Arial"/>
              </a:rPr>
              <a:t>add </a:t>
            </a:r>
            <a:r>
              <a:rPr lang="en-IN" sz="2000" spc="20" dirty="0">
                <a:latin typeface="Arial"/>
                <a:cs typeface="Arial"/>
              </a:rPr>
              <a:t>5 </a:t>
            </a:r>
            <a:r>
              <a:rPr lang="en-IN" sz="2000" spc="5" dirty="0">
                <a:latin typeface="Arial"/>
                <a:cs typeface="Arial"/>
              </a:rPr>
              <a:t>bytes </a:t>
            </a:r>
            <a:r>
              <a:rPr lang="en-IN" sz="2000" spc="10" dirty="0">
                <a:latin typeface="Arial"/>
                <a:cs typeface="Arial"/>
              </a:rPr>
              <a:t>of </a:t>
            </a:r>
            <a:r>
              <a:rPr lang="en-IN" sz="2000" spc="5" dirty="0">
                <a:latin typeface="Arial"/>
                <a:cs typeface="Arial"/>
              </a:rPr>
              <a:t>data, </a:t>
            </a:r>
            <a:r>
              <a:rPr lang="en-IN" sz="2000" spc="20" dirty="0">
                <a:latin typeface="Arial"/>
                <a:cs typeface="Arial"/>
              </a:rPr>
              <a:t>a </a:t>
            </a:r>
            <a:r>
              <a:rPr lang="en-IN" sz="2000" i="1" spc="15" dirty="0">
                <a:latin typeface="Arial"/>
                <a:cs typeface="Arial"/>
              </a:rPr>
              <a:t>counter  </a:t>
            </a:r>
            <a:r>
              <a:rPr lang="en-IN" sz="2000" spc="20" dirty="0">
                <a:latin typeface="Arial"/>
                <a:cs typeface="Arial"/>
              </a:rPr>
              <a:t>can be used </a:t>
            </a:r>
            <a:r>
              <a:rPr lang="en-IN" sz="2000" spc="15" dirty="0">
                <a:latin typeface="Arial"/>
                <a:cs typeface="Arial"/>
              </a:rPr>
              <a:t>to </a:t>
            </a:r>
            <a:r>
              <a:rPr lang="en-IN" sz="2000" spc="20" dirty="0">
                <a:latin typeface="Arial"/>
                <a:cs typeface="Arial"/>
              </a:rPr>
              <a:t>keep </a:t>
            </a:r>
            <a:r>
              <a:rPr lang="en-IN" sz="2000" spc="10" dirty="0">
                <a:latin typeface="Arial"/>
                <a:cs typeface="Arial"/>
              </a:rPr>
              <a:t>track </a:t>
            </a:r>
            <a:r>
              <a:rPr lang="en-IN" sz="2000" spc="5" dirty="0">
                <a:latin typeface="Arial"/>
                <a:cs typeface="Arial"/>
              </a:rPr>
              <a:t>of </a:t>
            </a:r>
            <a:r>
              <a:rPr lang="en-IN" sz="2000" spc="20" dirty="0">
                <a:latin typeface="Arial"/>
                <a:cs typeface="Arial"/>
              </a:rPr>
              <a:t>how many</a:t>
            </a:r>
            <a:r>
              <a:rPr lang="en-IN" sz="2000" spc="-12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times</a:t>
            </a:r>
            <a:r>
              <a:rPr lang="en-IN" sz="2000" spc="-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loop </a:t>
            </a:r>
            <a:r>
              <a:rPr lang="en-IN" sz="2000" spc="20" dirty="0">
                <a:latin typeface="Arial"/>
                <a:cs typeface="Arial"/>
              </a:rPr>
              <a:t>needs </a:t>
            </a:r>
            <a:r>
              <a:rPr lang="en-IN" sz="2000" spc="15" dirty="0">
                <a:latin typeface="Arial"/>
                <a:cs typeface="Arial"/>
              </a:rPr>
              <a:t>to </a:t>
            </a:r>
            <a:r>
              <a:rPr lang="en-IN" sz="2000" spc="20" dirty="0">
                <a:latin typeface="Arial"/>
                <a:cs typeface="Arial"/>
              </a:rPr>
              <a:t>be</a:t>
            </a:r>
            <a:r>
              <a:rPr lang="en-IN" sz="2000" spc="-30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repeated.</a:t>
            </a:r>
            <a:endParaRPr lang="en-IN" sz="2000" dirty="0">
              <a:latin typeface="Arial"/>
              <a:cs typeface="Arial"/>
            </a:endParaRPr>
          </a:p>
          <a:p>
            <a:pPr marL="565150" marR="1104265" lvl="1" indent="-197485">
              <a:spcBef>
                <a:spcPts val="450"/>
              </a:spcBef>
              <a:tabLst>
                <a:tab pos="565785" algn="l"/>
              </a:tabLst>
            </a:pPr>
            <a:r>
              <a:rPr lang="en-IN" sz="1800" spc="5" dirty="0">
                <a:latin typeface="Arial"/>
                <a:cs typeface="Arial"/>
              </a:rPr>
              <a:t>Each </a:t>
            </a:r>
            <a:r>
              <a:rPr lang="en-IN" sz="1800" dirty="0">
                <a:latin typeface="Arial"/>
                <a:cs typeface="Arial"/>
              </a:rPr>
              <a:t>time </a:t>
            </a:r>
            <a:r>
              <a:rPr lang="en-IN" sz="1800" spc="-5" dirty="0">
                <a:latin typeface="Arial"/>
                <a:cs typeface="Arial"/>
              </a:rPr>
              <a:t>the </a:t>
            </a:r>
            <a:r>
              <a:rPr lang="en-IN" sz="1800" dirty="0">
                <a:latin typeface="Arial"/>
                <a:cs typeface="Arial"/>
              </a:rPr>
              <a:t>addition </a:t>
            </a:r>
            <a:r>
              <a:rPr lang="en-IN" sz="1800" spc="-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performed </a:t>
            </a:r>
            <a:r>
              <a:rPr lang="en-IN" sz="1800" spc="5" dirty="0">
                <a:latin typeface="Arial"/>
                <a:cs typeface="Arial"/>
              </a:rPr>
              <a:t>the</a:t>
            </a:r>
            <a:r>
              <a:rPr lang="en-IN" sz="1800" spc="-1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counter  is </a:t>
            </a:r>
            <a:r>
              <a:rPr lang="en-IN" sz="1800" dirty="0">
                <a:latin typeface="Arial"/>
                <a:cs typeface="Arial"/>
              </a:rPr>
              <a:t>decremented </a:t>
            </a:r>
            <a:r>
              <a:rPr lang="en-IN" sz="1800" spc="-5" dirty="0">
                <a:latin typeface="Arial"/>
                <a:cs typeface="Arial"/>
              </a:rPr>
              <a:t>and the zero </a:t>
            </a:r>
            <a:r>
              <a:rPr lang="en-IN" sz="1800" spc="5" dirty="0">
                <a:latin typeface="Arial"/>
                <a:cs typeface="Arial"/>
              </a:rPr>
              <a:t>flag </a:t>
            </a:r>
            <a:r>
              <a:rPr lang="en-IN" sz="1800" spc="-5" dirty="0">
                <a:latin typeface="Arial"/>
                <a:cs typeface="Arial"/>
              </a:rPr>
              <a:t>is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checked.</a:t>
            </a:r>
          </a:p>
          <a:p>
            <a:pPr marL="840740" marR="1292860" lvl="2" indent="-157480">
              <a:spcBef>
                <a:spcPts val="365"/>
              </a:spcBef>
              <a:tabLst>
                <a:tab pos="841375" algn="l"/>
              </a:tabLst>
            </a:pPr>
            <a:r>
              <a:rPr lang="en-IN" sz="1600" dirty="0">
                <a:latin typeface="Arial"/>
                <a:cs typeface="Arial"/>
              </a:rPr>
              <a:t>When </a:t>
            </a:r>
            <a:r>
              <a:rPr lang="en-IN" sz="1600" spc="-10" dirty="0">
                <a:latin typeface="Arial"/>
                <a:cs typeface="Arial"/>
              </a:rPr>
              <a:t>the </a:t>
            </a:r>
            <a:r>
              <a:rPr lang="en-IN" sz="1600" spc="-5" dirty="0">
                <a:latin typeface="Arial"/>
                <a:cs typeface="Arial"/>
              </a:rPr>
              <a:t>counter becomes zero, </a:t>
            </a:r>
            <a:r>
              <a:rPr lang="en-IN" sz="1600" dirty="0">
                <a:latin typeface="Arial"/>
                <a:cs typeface="Arial"/>
              </a:rPr>
              <a:t>the </a:t>
            </a:r>
            <a:r>
              <a:rPr lang="en-IN" sz="1600" spc="-5" dirty="0">
                <a:latin typeface="Arial"/>
                <a:cs typeface="Arial"/>
              </a:rPr>
              <a:t>zero</a:t>
            </a:r>
            <a:r>
              <a:rPr lang="en-IN" sz="1600" spc="-25" dirty="0">
                <a:latin typeface="Arial"/>
                <a:cs typeface="Arial"/>
              </a:rPr>
              <a:t> </a:t>
            </a:r>
            <a:r>
              <a:rPr lang="en-IN" sz="1600" dirty="0">
                <a:latin typeface="Arial"/>
                <a:cs typeface="Arial"/>
              </a:rPr>
              <a:t>flag</a:t>
            </a:r>
            <a:r>
              <a:rPr lang="en-IN" sz="1600" spc="-5" dirty="0">
                <a:latin typeface="Arial"/>
                <a:cs typeface="Arial"/>
              </a:rPr>
              <a:t> </a:t>
            </a:r>
            <a:r>
              <a:rPr lang="en-IN" sz="1600" dirty="0">
                <a:latin typeface="Arial"/>
                <a:cs typeface="Arial"/>
              </a:rPr>
              <a:t>is  set (ZF = 1) and the </a:t>
            </a:r>
            <a:r>
              <a:rPr lang="en-IN" sz="1600" spc="-5" dirty="0">
                <a:latin typeface="Arial"/>
                <a:cs typeface="Arial"/>
              </a:rPr>
              <a:t>loop is</a:t>
            </a:r>
            <a:r>
              <a:rPr lang="en-IN" sz="1600" spc="-65" dirty="0">
                <a:latin typeface="Arial"/>
                <a:cs typeface="Arial"/>
              </a:rPr>
              <a:t> </a:t>
            </a:r>
            <a:r>
              <a:rPr lang="en-IN" sz="1600" spc="-5" dirty="0">
                <a:latin typeface="Arial"/>
                <a:cs typeface="Arial"/>
              </a:rPr>
              <a:t>stopped.</a:t>
            </a:r>
            <a:endParaRPr lang="en-IN" sz="16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10/15/2015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BB6CB98-BB79-4A41-9236-0686EFA8D1D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6" name="object 14"/>
          <p:cNvSpPr/>
          <p:nvPr/>
        </p:nvSpPr>
        <p:spPr>
          <a:xfrm>
            <a:off x="1020594" y="3645024"/>
            <a:ext cx="6935782" cy="2088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7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6705" marR="526415" indent="-306705">
              <a:lnSpc>
                <a:spcPct val="101699"/>
              </a:lnSpc>
              <a:spcBef>
                <a:spcPts val="180"/>
              </a:spcBef>
              <a:buClr>
                <a:srgbClr val="000000"/>
              </a:buClr>
              <a:tabLst>
                <a:tab pos="306705" algn="l"/>
                <a:tab pos="307340" algn="l"/>
              </a:tabLst>
            </a:pPr>
            <a:r>
              <a:rPr lang="en-IN" sz="1900" spc="20" dirty="0">
                <a:solidFill>
                  <a:srgbClr val="FF0000"/>
                </a:solidFill>
                <a:latin typeface="Arial"/>
                <a:cs typeface="Arial"/>
              </a:rPr>
              <a:t>JNZ </a:t>
            </a:r>
            <a:r>
              <a:rPr lang="en-IN" sz="1900" spc="5" dirty="0">
                <a:latin typeface="Arial"/>
                <a:cs typeface="Arial"/>
              </a:rPr>
              <a:t>instruction </a:t>
            </a:r>
            <a:r>
              <a:rPr lang="en-IN" sz="1900" spc="15" dirty="0">
                <a:latin typeface="Arial"/>
                <a:cs typeface="Arial"/>
              </a:rPr>
              <a:t>must </a:t>
            </a:r>
            <a:r>
              <a:rPr lang="en-IN" sz="1900" spc="20" dirty="0">
                <a:latin typeface="Arial"/>
                <a:cs typeface="Arial"/>
              </a:rPr>
              <a:t>come </a:t>
            </a:r>
            <a:r>
              <a:rPr lang="en-IN" sz="1900" i="1" spc="15" dirty="0">
                <a:latin typeface="Arial"/>
                <a:cs typeface="Arial"/>
              </a:rPr>
              <a:t>immediately </a:t>
            </a:r>
            <a:r>
              <a:rPr lang="en-IN" sz="1900" i="1" spc="5" dirty="0">
                <a:latin typeface="Arial"/>
                <a:cs typeface="Arial"/>
              </a:rPr>
              <a:t>after </a:t>
            </a:r>
            <a:r>
              <a:rPr lang="en-IN" sz="1900" spc="15" dirty="0">
                <a:latin typeface="Arial"/>
                <a:cs typeface="Arial"/>
              </a:rPr>
              <a:t>the  </a:t>
            </a:r>
            <a:r>
              <a:rPr lang="en-IN" sz="1900" spc="5" dirty="0">
                <a:latin typeface="Arial"/>
                <a:cs typeface="Arial"/>
              </a:rPr>
              <a:t>instruction that </a:t>
            </a:r>
            <a:r>
              <a:rPr lang="en-IN" sz="1900" spc="10" dirty="0">
                <a:latin typeface="Arial"/>
                <a:cs typeface="Arial"/>
              </a:rPr>
              <a:t>decrements</a:t>
            </a:r>
            <a:r>
              <a:rPr lang="en-IN" sz="1900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IN" sz="1900" spc="5" dirty="0">
                <a:solidFill>
                  <a:srgbClr val="0000FF"/>
                </a:solidFill>
                <a:latin typeface="Arial"/>
                <a:cs typeface="Arial"/>
              </a:rPr>
              <a:t>CX</a:t>
            </a:r>
            <a:r>
              <a:rPr lang="en-IN" sz="1900" spc="5" dirty="0">
                <a:latin typeface="Arial"/>
                <a:cs typeface="Arial"/>
              </a:rPr>
              <a:t>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JNZ needs to check </a:t>
            </a:r>
            <a:r>
              <a:rPr lang="en-IN" sz="1650" spc="-5" dirty="0">
                <a:latin typeface="Arial"/>
                <a:cs typeface="Arial"/>
              </a:rPr>
              <a:t>the </a:t>
            </a:r>
            <a:r>
              <a:rPr lang="en-IN" sz="1650" dirty="0">
                <a:latin typeface="Arial"/>
                <a:cs typeface="Arial"/>
              </a:rPr>
              <a:t>effect </a:t>
            </a:r>
            <a:r>
              <a:rPr lang="en-IN" sz="1650" spc="-5" dirty="0">
                <a:latin typeface="Arial"/>
                <a:cs typeface="Arial"/>
              </a:rPr>
              <a:t>of </a:t>
            </a:r>
            <a:r>
              <a:rPr lang="en-IN" sz="1650" dirty="0">
                <a:latin typeface="Arial"/>
                <a:cs typeface="Arial"/>
              </a:rPr>
              <a:t>"DEC </a:t>
            </a:r>
            <a:r>
              <a:rPr lang="en-IN" sz="1650" spc="-5" dirty="0">
                <a:latin typeface="Arial"/>
                <a:cs typeface="Arial"/>
              </a:rPr>
              <a:t>CX" on</a:t>
            </a:r>
            <a:r>
              <a:rPr lang="en-IN" sz="1650" spc="-3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ZF.</a:t>
            </a:r>
          </a:p>
          <a:p>
            <a:pPr marL="840740" marR="36322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450" spc="-5" dirty="0">
                <a:latin typeface="Arial"/>
                <a:cs typeface="Arial"/>
              </a:rPr>
              <a:t>If </a:t>
            </a:r>
            <a:r>
              <a:rPr lang="en-IN" sz="1450" dirty="0">
                <a:latin typeface="Arial"/>
                <a:cs typeface="Arial"/>
              </a:rPr>
              <a:t>any </a:t>
            </a:r>
            <a:r>
              <a:rPr lang="en-IN" sz="1450" spc="-5" dirty="0">
                <a:latin typeface="Arial"/>
                <a:cs typeface="Arial"/>
              </a:rPr>
              <a:t>instruction </a:t>
            </a:r>
            <a:r>
              <a:rPr lang="en-IN" sz="1450" dirty="0">
                <a:latin typeface="Arial"/>
                <a:cs typeface="Arial"/>
              </a:rPr>
              <a:t>were </a:t>
            </a:r>
            <a:r>
              <a:rPr lang="en-IN" sz="1450" spc="-5" dirty="0">
                <a:latin typeface="Arial"/>
                <a:cs typeface="Arial"/>
              </a:rPr>
              <a:t>placed between them, </a:t>
            </a:r>
            <a:r>
              <a:rPr lang="en-IN" sz="1450" dirty="0">
                <a:latin typeface="Arial"/>
                <a:cs typeface="Arial"/>
              </a:rPr>
              <a:t>that </a:t>
            </a:r>
            <a:r>
              <a:rPr lang="en-IN" sz="1450" spc="-5" dirty="0">
                <a:latin typeface="Arial"/>
                <a:cs typeface="Arial"/>
              </a:rPr>
              <a:t>instruction  might </a:t>
            </a:r>
            <a:r>
              <a:rPr lang="en-IN" sz="1450" dirty="0">
                <a:latin typeface="Arial"/>
                <a:cs typeface="Arial"/>
              </a:rPr>
              <a:t>affect </a:t>
            </a:r>
            <a:r>
              <a:rPr lang="en-IN" sz="1450" spc="-5" dirty="0">
                <a:latin typeface="Arial"/>
                <a:cs typeface="Arial"/>
              </a:rPr>
              <a:t>the zero</a:t>
            </a:r>
            <a:r>
              <a:rPr lang="en-IN" sz="1450" spc="-45" dirty="0">
                <a:latin typeface="Arial"/>
                <a:cs typeface="Arial"/>
              </a:rPr>
              <a:t> </a:t>
            </a:r>
            <a:r>
              <a:rPr lang="en-IN" sz="1450" spc="-5" dirty="0">
                <a:latin typeface="Arial"/>
                <a:cs typeface="Arial"/>
              </a:rPr>
              <a:t>flag.</a:t>
            </a:r>
            <a:endParaRPr lang="en-IN" sz="1450" dirty="0">
              <a:latin typeface="Arial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96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x86 </a:t>
            </a:r>
            <a:r>
              <a:rPr lang="en-IN" b="1" spc="10" dirty="0">
                <a:latin typeface="Courier New"/>
                <a:cs typeface="Courier New"/>
              </a:rPr>
              <a:t>ADDRESSING</a:t>
            </a:r>
            <a:r>
              <a:rPr lang="en-IN" b="1" spc="315" dirty="0">
                <a:latin typeface="Courier New"/>
                <a:cs typeface="Courier New"/>
              </a:rPr>
              <a:t> </a:t>
            </a:r>
            <a:r>
              <a:rPr lang="en-IN" b="1" spc="15" dirty="0" smtClean="0">
                <a:latin typeface="Courier New"/>
                <a:cs typeface="Courier New"/>
              </a:rPr>
              <a:t>MODES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0190" marR="365760" indent="-237490">
              <a:lnSpc>
                <a:spcPct val="101699"/>
              </a:lnSpc>
              <a:tabLst>
                <a:tab pos="250190" algn="l"/>
                <a:tab pos="250825" algn="l"/>
              </a:tabLst>
            </a:pP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20" dirty="0">
                <a:latin typeface="Arial"/>
                <a:cs typeface="Arial"/>
              </a:rPr>
              <a:t>CPU </a:t>
            </a:r>
            <a:r>
              <a:rPr lang="en-IN" sz="2000" spc="15" dirty="0">
                <a:latin typeface="Arial"/>
                <a:cs typeface="Arial"/>
              </a:rPr>
              <a:t>can </a:t>
            </a:r>
            <a:r>
              <a:rPr lang="en-IN" sz="2000" spc="10" dirty="0">
                <a:latin typeface="Arial"/>
                <a:cs typeface="Arial"/>
              </a:rPr>
              <a:t>access </a:t>
            </a:r>
            <a:r>
              <a:rPr lang="en-IN" sz="2000" spc="15" dirty="0">
                <a:latin typeface="Arial"/>
                <a:cs typeface="Arial"/>
              </a:rPr>
              <a:t>operands </a:t>
            </a:r>
            <a:r>
              <a:rPr lang="en-IN" sz="2000" spc="10" dirty="0">
                <a:latin typeface="Arial"/>
                <a:cs typeface="Arial"/>
              </a:rPr>
              <a:t>(data) in </a:t>
            </a:r>
            <a:r>
              <a:rPr lang="en-IN" sz="2000" spc="5" dirty="0">
                <a:latin typeface="Arial"/>
                <a:cs typeface="Arial"/>
              </a:rPr>
              <a:t>various  </a:t>
            </a:r>
            <a:r>
              <a:rPr lang="en-IN" sz="2000" spc="10" dirty="0">
                <a:latin typeface="Arial"/>
                <a:cs typeface="Arial"/>
              </a:rPr>
              <a:t>ways, called </a:t>
            </a:r>
            <a:r>
              <a:rPr lang="en-IN" sz="2000" i="1" spc="15" dirty="0">
                <a:latin typeface="Arial"/>
                <a:cs typeface="Arial"/>
              </a:rPr>
              <a:t>addressing</a:t>
            </a:r>
            <a:r>
              <a:rPr lang="en-IN" sz="2000" i="1" spc="10" dirty="0">
                <a:latin typeface="Arial"/>
                <a:cs typeface="Arial"/>
              </a:rPr>
              <a:t> </a:t>
            </a:r>
            <a:r>
              <a:rPr lang="en-IN" sz="2000" i="1" spc="20" dirty="0">
                <a:latin typeface="Arial"/>
                <a:cs typeface="Arial"/>
              </a:rPr>
              <a:t>modes.</a:t>
            </a:r>
            <a:endParaRPr lang="en-IN" sz="2000" dirty="0">
              <a:latin typeface="Arial"/>
              <a:cs typeface="Arial"/>
            </a:endParaRPr>
          </a:p>
          <a:p>
            <a:pPr marL="525145" marR="292735" indent="-198120">
              <a:lnSpc>
                <a:spcPct val="100000"/>
              </a:lnSpc>
              <a:spcBef>
                <a:spcPts val="420"/>
              </a:spcBef>
            </a:pPr>
            <a:r>
              <a:rPr lang="en-IN" sz="2000" dirty="0">
                <a:latin typeface="Arial"/>
                <a:cs typeface="Arial"/>
              </a:rPr>
              <a:t>– The number </a:t>
            </a:r>
            <a:r>
              <a:rPr lang="en-IN" sz="2000" spc="-5" dirty="0">
                <a:latin typeface="Arial"/>
                <a:cs typeface="Arial"/>
              </a:rPr>
              <a:t>of </a:t>
            </a:r>
            <a:r>
              <a:rPr lang="en-IN" sz="2000" dirty="0">
                <a:latin typeface="Arial"/>
                <a:cs typeface="Arial"/>
              </a:rPr>
              <a:t>addressing </a:t>
            </a:r>
            <a:r>
              <a:rPr lang="en-IN" sz="2000" spc="5" dirty="0">
                <a:latin typeface="Arial"/>
                <a:cs typeface="Arial"/>
              </a:rPr>
              <a:t>modes </a:t>
            </a:r>
            <a:r>
              <a:rPr lang="en-IN" sz="2000" spc="-5" dirty="0">
                <a:latin typeface="Arial"/>
                <a:cs typeface="Arial"/>
              </a:rPr>
              <a:t>is </a:t>
            </a:r>
            <a:r>
              <a:rPr lang="en-IN" sz="2000" dirty="0">
                <a:latin typeface="Arial"/>
                <a:cs typeface="Arial"/>
              </a:rPr>
              <a:t>determined when  the microprocessor </a:t>
            </a:r>
            <a:r>
              <a:rPr lang="en-IN" sz="2000" spc="-5" dirty="0">
                <a:latin typeface="Arial"/>
                <a:cs typeface="Arial"/>
              </a:rPr>
              <a:t>is </a:t>
            </a:r>
            <a:r>
              <a:rPr lang="en-IN" sz="2000" dirty="0">
                <a:latin typeface="Arial"/>
                <a:cs typeface="Arial"/>
              </a:rPr>
              <a:t>designed &amp; </a:t>
            </a:r>
            <a:r>
              <a:rPr lang="en-IN" sz="2000" spc="-5" dirty="0">
                <a:latin typeface="Arial"/>
                <a:cs typeface="Arial"/>
              </a:rPr>
              <a:t>cannot be</a:t>
            </a:r>
            <a:r>
              <a:rPr lang="en-IN" sz="2000" spc="-20" dirty="0">
                <a:latin typeface="Arial"/>
                <a:cs typeface="Arial"/>
              </a:rPr>
              <a:t> </a:t>
            </a:r>
            <a:r>
              <a:rPr lang="en-IN" sz="2000" dirty="0">
                <a:latin typeface="Arial"/>
                <a:cs typeface="Arial"/>
              </a:rPr>
              <a:t>changed</a:t>
            </a:r>
          </a:p>
          <a:p>
            <a:pPr marL="250190" indent="-237490">
              <a:spcBef>
                <a:spcPts val="495"/>
              </a:spcBef>
              <a:tabLst>
                <a:tab pos="250190" algn="l"/>
                <a:tab pos="250825" algn="l"/>
              </a:tabLst>
            </a:pPr>
            <a:r>
              <a:rPr lang="en-IN" sz="2000" spc="15" dirty="0" smtClean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x86 </a:t>
            </a:r>
            <a:r>
              <a:rPr lang="en-IN" sz="2000" spc="15" dirty="0">
                <a:latin typeface="Arial"/>
                <a:cs typeface="Arial"/>
              </a:rPr>
              <a:t>provides </a:t>
            </a:r>
            <a:r>
              <a:rPr lang="en-IN" sz="2000" spc="20" dirty="0">
                <a:latin typeface="Arial"/>
                <a:cs typeface="Arial"/>
              </a:rPr>
              <a:t>seven </a:t>
            </a:r>
            <a:r>
              <a:rPr lang="en-IN" sz="2000" spc="10" dirty="0">
                <a:latin typeface="Arial"/>
                <a:cs typeface="Arial"/>
              </a:rPr>
              <a:t>distinct </a:t>
            </a:r>
            <a:r>
              <a:rPr lang="en-IN" sz="2000" spc="15" dirty="0">
                <a:latin typeface="Arial"/>
                <a:cs typeface="Arial"/>
              </a:rPr>
              <a:t>addressing</a:t>
            </a:r>
            <a:r>
              <a:rPr lang="en-IN" sz="2000" spc="-35" dirty="0">
                <a:latin typeface="Arial"/>
                <a:cs typeface="Arial"/>
              </a:rPr>
              <a:t> </a:t>
            </a:r>
            <a:r>
              <a:rPr lang="en-IN" sz="2000" spc="20" dirty="0" smtClean="0">
                <a:latin typeface="Arial"/>
                <a:cs typeface="Arial"/>
              </a:rPr>
              <a:t>modes</a:t>
            </a:r>
          </a:p>
          <a:p>
            <a:pPr marL="250190" indent="-237490">
              <a:spcBef>
                <a:spcPts val="495"/>
              </a:spcBef>
              <a:tabLst>
                <a:tab pos="250190" algn="l"/>
                <a:tab pos="250825" algn="l"/>
              </a:tabLst>
            </a:pPr>
            <a:endParaRPr lang="en-IN" sz="2000" dirty="0"/>
          </a:p>
        </p:txBody>
      </p:sp>
      <p:sp>
        <p:nvSpPr>
          <p:cNvPr id="4" name="object 18"/>
          <p:cNvSpPr txBox="1"/>
          <p:nvPr/>
        </p:nvSpPr>
        <p:spPr>
          <a:xfrm>
            <a:off x="827585" y="3573016"/>
            <a:ext cx="2736304" cy="14491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10185" indent="-197485">
              <a:lnSpc>
                <a:spcPct val="100000"/>
              </a:lnSpc>
              <a:spcBef>
                <a:spcPts val="500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1 -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Register</a:t>
            </a:r>
          </a:p>
          <a:p>
            <a:pPr marL="210185" indent="-197485">
              <a:lnSpc>
                <a:spcPct val="100000"/>
              </a:lnSpc>
              <a:spcBef>
                <a:spcPts val="405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2 -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Immediate</a:t>
            </a:r>
          </a:p>
          <a:p>
            <a:pPr marL="210185" indent="-197485">
              <a:lnSpc>
                <a:spcPct val="100000"/>
              </a:lnSpc>
              <a:spcBef>
                <a:spcPts val="390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3 -</a:t>
            </a:r>
            <a:r>
              <a:rPr sz="2000" spc="-5" dirty="0">
                <a:latin typeface="Arial"/>
                <a:cs typeface="Arial"/>
              </a:rPr>
              <a:t> Direct</a:t>
            </a:r>
            <a:endParaRPr sz="2000" dirty="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400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4 - </a:t>
            </a:r>
            <a:r>
              <a:rPr sz="2000" spc="-5" dirty="0">
                <a:latin typeface="Arial"/>
                <a:cs typeface="Arial"/>
              </a:rPr>
              <a:t>Register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indirect</a:t>
            </a:r>
          </a:p>
        </p:txBody>
      </p:sp>
      <p:sp>
        <p:nvSpPr>
          <p:cNvPr id="5" name="object 19"/>
          <p:cNvSpPr txBox="1"/>
          <p:nvPr/>
        </p:nvSpPr>
        <p:spPr>
          <a:xfrm>
            <a:off x="4283968" y="3724146"/>
            <a:ext cx="3240360" cy="109004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10185" indent="-197485">
              <a:lnSpc>
                <a:spcPct val="100000"/>
              </a:lnSpc>
              <a:spcBef>
                <a:spcPts val="500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5 - </a:t>
            </a:r>
            <a:r>
              <a:rPr sz="2000" spc="-5" dirty="0">
                <a:latin typeface="Arial"/>
                <a:cs typeface="Arial"/>
              </a:rPr>
              <a:t>Based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relative</a:t>
            </a:r>
            <a:endParaRPr sz="2000" dirty="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405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6 - Indexed </a:t>
            </a:r>
            <a:r>
              <a:rPr sz="2000" spc="-5" dirty="0">
                <a:latin typeface="Arial"/>
                <a:cs typeface="Arial"/>
              </a:rPr>
              <a:t>relative</a:t>
            </a:r>
            <a:endParaRPr sz="2000" dirty="0">
              <a:latin typeface="Arial"/>
              <a:cs typeface="Arial"/>
            </a:endParaRPr>
          </a:p>
          <a:p>
            <a:pPr marL="210185" indent="-197485">
              <a:lnSpc>
                <a:spcPct val="100000"/>
              </a:lnSpc>
              <a:spcBef>
                <a:spcPts val="390"/>
              </a:spcBef>
              <a:buChar char="–"/>
              <a:tabLst>
                <a:tab pos="210820" algn="l"/>
              </a:tabLst>
            </a:pPr>
            <a:r>
              <a:rPr sz="2000" dirty="0">
                <a:latin typeface="Arial"/>
                <a:cs typeface="Arial"/>
              </a:rPr>
              <a:t>7 - Based </a:t>
            </a:r>
            <a:r>
              <a:rPr sz="2000" spc="-5" dirty="0">
                <a:latin typeface="Arial"/>
                <a:cs typeface="Arial"/>
              </a:rPr>
              <a:t>indexed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relative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06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register </a:t>
            </a:r>
            <a:r>
              <a:rPr lang="en-IN" b="1" spc="10" dirty="0">
                <a:latin typeface="Courier New"/>
                <a:cs typeface="Courier New"/>
              </a:rPr>
              <a:t>addressing</a:t>
            </a:r>
            <a:r>
              <a:rPr lang="en-IN" b="1" spc="-30" dirty="0">
                <a:latin typeface="Courier New"/>
                <a:cs typeface="Courier New"/>
              </a:rPr>
              <a:t> </a:t>
            </a:r>
            <a:r>
              <a:rPr lang="en-IN" b="1" spc="10" dirty="0" smtClean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22885" indent="-237490">
              <a:lnSpc>
                <a:spcPct val="101699"/>
              </a:lnSpc>
              <a:spcBef>
                <a:spcPts val="180"/>
              </a:spcBef>
              <a:buFont typeface="Arial"/>
              <a:buChar char="•"/>
              <a:tabLst>
                <a:tab pos="289560" algn="l"/>
                <a:tab pos="290195" algn="l"/>
              </a:tabLst>
            </a:pPr>
            <a:r>
              <a:rPr lang="en-IN" sz="1900" i="1" spc="10" dirty="0">
                <a:latin typeface="Arial"/>
                <a:cs typeface="Arial"/>
              </a:rPr>
              <a:t>Register addressing </a:t>
            </a:r>
            <a:r>
              <a:rPr lang="en-IN" sz="1900" i="1" spc="15" dirty="0">
                <a:latin typeface="Arial"/>
                <a:cs typeface="Arial"/>
              </a:rPr>
              <a:t>mode </a:t>
            </a:r>
            <a:r>
              <a:rPr lang="en-IN" sz="1900" spc="5" dirty="0">
                <a:latin typeface="Arial"/>
                <a:cs typeface="Arial"/>
              </a:rPr>
              <a:t>involves </a:t>
            </a:r>
            <a:r>
              <a:rPr lang="en-IN" sz="1900" spc="15" dirty="0">
                <a:latin typeface="Arial"/>
                <a:cs typeface="Arial"/>
              </a:rPr>
              <a:t>use </a:t>
            </a:r>
            <a:r>
              <a:rPr lang="en-IN" sz="1900" spc="10" dirty="0">
                <a:latin typeface="Arial"/>
                <a:cs typeface="Arial"/>
              </a:rPr>
              <a:t>of registers  </a:t>
            </a:r>
            <a:r>
              <a:rPr lang="en-IN" sz="1900" spc="15" dirty="0">
                <a:latin typeface="Arial"/>
                <a:cs typeface="Arial"/>
              </a:rPr>
              <a:t>to hold the data to </a:t>
            </a:r>
            <a:r>
              <a:rPr lang="en-IN" sz="1900" spc="20" dirty="0">
                <a:latin typeface="Arial"/>
                <a:cs typeface="Arial"/>
              </a:rPr>
              <a:t>be</a:t>
            </a:r>
            <a:r>
              <a:rPr lang="en-IN" sz="1900" spc="-70" dirty="0">
                <a:latin typeface="Arial"/>
                <a:cs typeface="Arial"/>
              </a:rPr>
              <a:t> </a:t>
            </a:r>
            <a:r>
              <a:rPr lang="en-IN" sz="1900" spc="15" dirty="0">
                <a:latin typeface="Arial"/>
                <a:cs typeface="Arial"/>
              </a:rPr>
              <a:t>manipulated.</a:t>
            </a:r>
            <a:endParaRPr lang="en-IN" sz="19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Memory </a:t>
            </a:r>
            <a:r>
              <a:rPr lang="en-IN" sz="1650" spc="-5" dirty="0">
                <a:latin typeface="Arial"/>
                <a:cs typeface="Arial"/>
              </a:rPr>
              <a:t>is </a:t>
            </a:r>
            <a:r>
              <a:rPr lang="en-IN" sz="1650" dirty="0">
                <a:latin typeface="Arial"/>
                <a:cs typeface="Arial"/>
              </a:rPr>
              <a:t>not accessed, so </a:t>
            </a:r>
            <a:r>
              <a:rPr lang="en-IN" sz="1650" spc="-5" dirty="0">
                <a:latin typeface="Arial"/>
                <a:cs typeface="Arial"/>
              </a:rPr>
              <a:t>it is relatively</a:t>
            </a:r>
            <a:r>
              <a:rPr lang="en-IN" sz="1650" spc="-20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fast.</a:t>
            </a: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r>
              <a:rPr lang="en-IN" sz="1900" spc="10" dirty="0">
                <a:latin typeface="Arial"/>
                <a:cs typeface="Arial"/>
              </a:rPr>
              <a:t>Examples of register addressing </a:t>
            </a:r>
            <a:r>
              <a:rPr lang="en-IN" sz="1900" spc="15" dirty="0">
                <a:latin typeface="Arial"/>
                <a:cs typeface="Arial"/>
              </a:rPr>
              <a:t>mode</a:t>
            </a:r>
            <a:r>
              <a:rPr lang="en-IN" sz="1900" spc="15" dirty="0" smtClean="0">
                <a:latin typeface="Arial"/>
                <a:cs typeface="Arial"/>
              </a:rPr>
              <a:t>:</a:t>
            </a: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endParaRPr lang="en-US" sz="1900" spc="15" dirty="0">
              <a:latin typeface="Arial"/>
              <a:cs typeface="Arial"/>
            </a:endParaRP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endParaRPr lang="en-US" sz="1900" spc="15" dirty="0" smtClean="0">
              <a:latin typeface="Arial"/>
              <a:cs typeface="Arial"/>
            </a:endParaRP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endParaRPr lang="en-US" sz="1900" spc="15" dirty="0">
              <a:latin typeface="Arial"/>
              <a:cs typeface="Arial"/>
            </a:endParaRP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endParaRPr lang="en-US" sz="1900" spc="15" dirty="0" smtClean="0">
              <a:latin typeface="Arial"/>
              <a:cs typeface="Arial"/>
            </a:endParaRPr>
          </a:p>
          <a:p>
            <a:pPr marL="565150" lvl="1" indent="-197485">
              <a:tabLst>
                <a:tab pos="565785" algn="l"/>
              </a:tabLst>
            </a:pPr>
            <a:endParaRPr lang="en-IN" sz="1800" dirty="0" smtClean="0">
              <a:latin typeface="Arial"/>
              <a:cs typeface="Arial"/>
            </a:endParaRPr>
          </a:p>
          <a:p>
            <a:pPr marL="565150" lvl="1" indent="-197485">
              <a:tabLst>
                <a:tab pos="565785" algn="l"/>
              </a:tabLst>
            </a:pPr>
            <a:r>
              <a:rPr lang="en-IN" sz="1800" dirty="0" smtClean="0">
                <a:latin typeface="Arial"/>
                <a:cs typeface="Arial"/>
              </a:rPr>
              <a:t>The </a:t>
            </a:r>
            <a:r>
              <a:rPr lang="en-IN" sz="1800" spc="-5" dirty="0" err="1">
                <a:latin typeface="Arial"/>
                <a:cs typeface="Arial"/>
              </a:rPr>
              <a:t>the</a:t>
            </a:r>
            <a:r>
              <a:rPr lang="en-IN" sz="1800" spc="-5" dirty="0">
                <a:latin typeface="Arial"/>
                <a:cs typeface="Arial"/>
              </a:rPr>
              <a:t> source </a:t>
            </a:r>
            <a:r>
              <a:rPr lang="en-IN" sz="1800" dirty="0">
                <a:latin typeface="Arial"/>
                <a:cs typeface="Arial"/>
              </a:rPr>
              <a:t>&amp; destination </a:t>
            </a:r>
            <a:r>
              <a:rPr lang="en-IN" sz="1800" spc="-5" dirty="0">
                <a:latin typeface="Arial"/>
                <a:cs typeface="Arial"/>
              </a:rPr>
              <a:t>registers </a:t>
            </a:r>
            <a:r>
              <a:rPr lang="en-IN" sz="1800" dirty="0">
                <a:latin typeface="Arial"/>
                <a:cs typeface="Arial"/>
              </a:rPr>
              <a:t>must </a:t>
            </a:r>
            <a:r>
              <a:rPr lang="en-IN" sz="1800" spc="-5" dirty="0">
                <a:latin typeface="Arial"/>
                <a:cs typeface="Arial"/>
              </a:rPr>
              <a:t>match in</a:t>
            </a:r>
            <a:r>
              <a:rPr lang="en-IN" sz="1800" spc="4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size.</a:t>
            </a:r>
            <a:endParaRPr lang="en-IN" sz="1800" dirty="0">
              <a:latin typeface="Arial"/>
              <a:cs typeface="Arial"/>
            </a:endParaRPr>
          </a:p>
          <a:p>
            <a:pPr marL="840740" marR="478790" lvl="2" indent="-157480">
              <a:spcBef>
                <a:spcPts val="355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Coding </a:t>
            </a:r>
            <a:r>
              <a:rPr lang="en-IN" sz="1800" dirty="0">
                <a:latin typeface="Arial"/>
                <a:cs typeface="Arial"/>
              </a:rPr>
              <a:t>"</a:t>
            </a:r>
            <a:r>
              <a:rPr lang="en-IN" sz="1800" b="1" dirty="0">
                <a:latin typeface="Courier New"/>
                <a:cs typeface="Courier New"/>
              </a:rPr>
              <a:t>MOV </a:t>
            </a:r>
            <a:r>
              <a:rPr lang="en-IN" sz="1800" b="1" spc="-5" dirty="0">
                <a:latin typeface="Courier New"/>
                <a:cs typeface="Courier New"/>
              </a:rPr>
              <a:t>CL,AX</a:t>
            </a:r>
            <a:r>
              <a:rPr lang="en-IN" sz="1800" spc="-5" dirty="0">
                <a:latin typeface="Arial"/>
                <a:cs typeface="Arial"/>
              </a:rPr>
              <a:t>" will give </a:t>
            </a:r>
            <a:r>
              <a:rPr lang="en-IN" sz="1800" spc="-10" dirty="0">
                <a:latin typeface="Arial"/>
                <a:cs typeface="Arial"/>
              </a:rPr>
              <a:t>an </a:t>
            </a:r>
            <a:r>
              <a:rPr lang="en-IN" sz="1800" spc="-5" dirty="0">
                <a:latin typeface="Arial"/>
                <a:cs typeface="Arial"/>
              </a:rPr>
              <a:t>error, since the </a:t>
            </a:r>
            <a:r>
              <a:rPr lang="en-IN" sz="1800" spc="-10" dirty="0">
                <a:latin typeface="Arial"/>
                <a:cs typeface="Arial"/>
              </a:rPr>
              <a:t>source </a:t>
            </a:r>
            <a:r>
              <a:rPr lang="en-IN" sz="1800" spc="-5" dirty="0">
                <a:latin typeface="Arial"/>
                <a:cs typeface="Arial"/>
              </a:rPr>
              <a:t>is  </a:t>
            </a:r>
            <a:r>
              <a:rPr lang="en-IN" sz="1800" dirty="0">
                <a:latin typeface="Arial"/>
                <a:cs typeface="Arial"/>
              </a:rPr>
              <a:t>a </a:t>
            </a:r>
            <a:r>
              <a:rPr lang="en-IN" sz="1800" spc="-5" dirty="0">
                <a:latin typeface="Arial"/>
                <a:cs typeface="Arial"/>
              </a:rPr>
              <a:t>16-bit register and </a:t>
            </a:r>
            <a:r>
              <a:rPr lang="en-IN" sz="1800" spc="-10" dirty="0">
                <a:latin typeface="Arial"/>
                <a:cs typeface="Arial"/>
              </a:rPr>
              <a:t>the destination </a:t>
            </a:r>
            <a:r>
              <a:rPr lang="en-IN" sz="1800" dirty="0">
                <a:latin typeface="Arial"/>
                <a:cs typeface="Arial"/>
              </a:rPr>
              <a:t>is </a:t>
            </a:r>
            <a:r>
              <a:rPr lang="en-IN" sz="1800" spc="-10" dirty="0">
                <a:latin typeface="Arial"/>
                <a:cs typeface="Arial"/>
              </a:rPr>
              <a:t>an </a:t>
            </a:r>
            <a:r>
              <a:rPr lang="en-IN" sz="1800" spc="-5" dirty="0">
                <a:latin typeface="Arial"/>
                <a:cs typeface="Arial"/>
              </a:rPr>
              <a:t>8-bit</a:t>
            </a:r>
            <a:r>
              <a:rPr lang="en-IN" sz="1800" spc="-3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register.</a:t>
            </a:r>
            <a:endParaRPr lang="en-IN" sz="1800" dirty="0">
              <a:latin typeface="Arial"/>
              <a:cs typeface="Arial"/>
            </a:endParaRPr>
          </a:p>
          <a:p>
            <a:pPr marL="289560" indent="-237490">
              <a:spcBef>
                <a:spcPts val="484"/>
              </a:spcBef>
              <a:tabLst>
                <a:tab pos="289560" algn="l"/>
                <a:tab pos="290195" algn="l"/>
              </a:tabLst>
            </a:pPr>
            <a:endParaRPr lang="en-IN" sz="19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8"/>
          <p:cNvSpPr/>
          <p:nvPr/>
        </p:nvSpPr>
        <p:spPr>
          <a:xfrm>
            <a:off x="1010583" y="2980942"/>
            <a:ext cx="6585753" cy="1600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766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immediate </a:t>
            </a:r>
            <a:r>
              <a:rPr lang="en-IN" b="1" spc="10" dirty="0">
                <a:latin typeface="Courier New"/>
                <a:cs typeface="Courier New"/>
              </a:rPr>
              <a:t>addressing</a:t>
            </a:r>
            <a:r>
              <a:rPr lang="en-IN" b="1" spc="-50" dirty="0">
                <a:latin typeface="Courier New"/>
                <a:cs typeface="Courier New"/>
              </a:rPr>
              <a:t> </a:t>
            </a:r>
            <a:r>
              <a:rPr lang="en-IN" b="1" spc="15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pPr marL="289560" marR="73342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In </a:t>
            </a:r>
            <a:r>
              <a:rPr lang="en-IN" sz="2000" i="1" spc="10" dirty="0">
                <a:latin typeface="Arial"/>
                <a:cs typeface="Arial"/>
              </a:rPr>
              <a:t>immediate addressing </a:t>
            </a:r>
            <a:r>
              <a:rPr lang="en-IN" sz="2000" i="1" spc="15" dirty="0">
                <a:latin typeface="Arial"/>
                <a:cs typeface="Arial"/>
              </a:rPr>
              <a:t>mode</a:t>
            </a:r>
            <a:r>
              <a:rPr lang="en-IN" sz="2000" spc="15" dirty="0">
                <a:latin typeface="Arial"/>
                <a:cs typeface="Arial"/>
              </a:rPr>
              <a:t>, </a:t>
            </a:r>
            <a:r>
              <a:rPr lang="en-IN" sz="2000" spc="10" dirty="0">
                <a:latin typeface="Arial"/>
                <a:cs typeface="Arial"/>
              </a:rPr>
              <a:t>as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20" dirty="0">
                <a:latin typeface="Arial"/>
                <a:cs typeface="Arial"/>
              </a:rPr>
              <a:t>name  </a:t>
            </a:r>
            <a:r>
              <a:rPr lang="en-IN" sz="2000" spc="15" dirty="0">
                <a:latin typeface="Arial"/>
                <a:cs typeface="Arial"/>
              </a:rPr>
              <a:t>implies, when the </a:t>
            </a:r>
            <a:r>
              <a:rPr lang="en-IN" sz="2000" spc="10" dirty="0">
                <a:latin typeface="Arial"/>
                <a:cs typeface="Arial"/>
              </a:rPr>
              <a:t>instruction </a:t>
            </a:r>
            <a:r>
              <a:rPr lang="en-IN" sz="2000" dirty="0">
                <a:latin typeface="Arial"/>
                <a:cs typeface="Arial"/>
              </a:rPr>
              <a:t>is </a:t>
            </a:r>
            <a:r>
              <a:rPr lang="en-IN" sz="2000" spc="10" dirty="0">
                <a:latin typeface="Arial"/>
                <a:cs typeface="Arial"/>
              </a:rPr>
              <a:t>assembled, </a:t>
            </a:r>
            <a:r>
              <a:rPr lang="en-IN" sz="2000" spc="15" dirty="0">
                <a:latin typeface="Arial"/>
                <a:cs typeface="Arial"/>
              </a:rPr>
              <a:t>the  operand </a:t>
            </a:r>
            <a:r>
              <a:rPr lang="en-IN" sz="2000" spc="20" dirty="0">
                <a:latin typeface="Arial"/>
                <a:cs typeface="Arial"/>
              </a:rPr>
              <a:t>comes </a:t>
            </a:r>
            <a:r>
              <a:rPr lang="en-IN" sz="2000" spc="15" dirty="0">
                <a:latin typeface="Arial"/>
                <a:cs typeface="Arial"/>
              </a:rPr>
              <a:t>immediately after the</a:t>
            </a:r>
            <a:r>
              <a:rPr lang="en-IN" sz="2000" spc="-5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opcode.</a:t>
            </a:r>
            <a:endParaRPr lang="en-IN" sz="2000" dirty="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420"/>
              </a:spcBef>
            </a:pPr>
            <a:r>
              <a:rPr lang="en-IN" sz="1800" dirty="0">
                <a:latin typeface="Arial"/>
                <a:cs typeface="Arial"/>
              </a:rPr>
              <a:t>– The </a:t>
            </a:r>
            <a:r>
              <a:rPr lang="en-IN" sz="1800" spc="-5" dirty="0">
                <a:latin typeface="Arial"/>
                <a:cs typeface="Arial"/>
              </a:rPr>
              <a:t>source operand is </a:t>
            </a:r>
            <a:r>
              <a:rPr lang="en-IN" sz="1800" dirty="0">
                <a:latin typeface="Arial"/>
                <a:cs typeface="Arial"/>
              </a:rPr>
              <a:t>a</a:t>
            </a:r>
            <a:r>
              <a:rPr lang="en-IN" sz="1800" spc="-27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constant.</a:t>
            </a:r>
            <a:endParaRPr lang="en-IN" sz="1800" dirty="0">
              <a:latin typeface="Arial"/>
              <a:cs typeface="Arial"/>
            </a:endParaRP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solidFill>
                  <a:srgbClr val="0070C0"/>
                </a:solidFill>
                <a:latin typeface="Arial"/>
                <a:cs typeface="Arial"/>
              </a:rPr>
              <a:t>This </a:t>
            </a:r>
            <a:r>
              <a:rPr lang="en-IN" sz="2000" spc="20" dirty="0">
                <a:solidFill>
                  <a:srgbClr val="0070C0"/>
                </a:solidFill>
                <a:latin typeface="Arial"/>
                <a:cs typeface="Arial"/>
              </a:rPr>
              <a:t>mode can be used </a:t>
            </a:r>
            <a:r>
              <a:rPr lang="en-IN" sz="2000" spc="15" dirty="0">
                <a:solidFill>
                  <a:srgbClr val="0070C0"/>
                </a:solidFill>
                <a:latin typeface="Arial"/>
                <a:cs typeface="Arial"/>
              </a:rPr>
              <a:t>to load </a:t>
            </a:r>
            <a:r>
              <a:rPr lang="en-IN" sz="2000" spc="10" dirty="0">
                <a:solidFill>
                  <a:srgbClr val="0070C0"/>
                </a:solidFill>
                <a:latin typeface="Arial"/>
                <a:cs typeface="Arial"/>
              </a:rPr>
              <a:t>information into  </a:t>
            </a:r>
            <a:r>
              <a:rPr lang="en-IN" sz="2000" spc="20" dirty="0">
                <a:solidFill>
                  <a:srgbClr val="0070C0"/>
                </a:solidFill>
                <a:latin typeface="Arial"/>
                <a:cs typeface="Arial"/>
              </a:rPr>
              <a:t>any </a:t>
            </a:r>
            <a:r>
              <a:rPr lang="en-IN" sz="2000" spc="15" dirty="0">
                <a:solidFill>
                  <a:srgbClr val="0070C0"/>
                </a:solidFill>
                <a:latin typeface="Arial"/>
                <a:cs typeface="Arial"/>
              </a:rPr>
              <a:t>of </a:t>
            </a:r>
            <a:r>
              <a:rPr lang="en-IN" sz="2000" spc="10" dirty="0">
                <a:solidFill>
                  <a:srgbClr val="0070C0"/>
                </a:solidFill>
                <a:latin typeface="Arial"/>
                <a:cs typeface="Arial"/>
              </a:rPr>
              <a:t>register except </a:t>
            </a:r>
            <a:r>
              <a:rPr lang="en-IN" sz="2000" spc="15" dirty="0">
                <a:solidFill>
                  <a:srgbClr val="0070C0"/>
                </a:solidFill>
                <a:latin typeface="Arial"/>
                <a:cs typeface="Arial"/>
              </a:rPr>
              <a:t>the segment and </a:t>
            </a:r>
            <a:r>
              <a:rPr lang="en-IN" sz="2000" spc="5" dirty="0">
                <a:solidFill>
                  <a:srgbClr val="0070C0"/>
                </a:solidFill>
                <a:latin typeface="Arial"/>
                <a:cs typeface="Arial"/>
              </a:rPr>
              <a:t>flag  </a:t>
            </a:r>
            <a:r>
              <a:rPr lang="en-IN" sz="2000" spc="10" dirty="0">
                <a:solidFill>
                  <a:srgbClr val="0070C0"/>
                </a:solidFill>
                <a:latin typeface="Arial"/>
                <a:cs typeface="Arial"/>
              </a:rPr>
              <a:t>registers</a:t>
            </a:r>
            <a:r>
              <a:rPr lang="en-IN" sz="2400" spc="10" dirty="0" smtClean="0">
                <a:latin typeface="Arial"/>
                <a:cs typeface="Arial"/>
              </a:rPr>
              <a:t>.</a:t>
            </a: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400" spc="10" dirty="0">
              <a:latin typeface="Arial"/>
              <a:cs typeface="Arial"/>
            </a:endParaRP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400" spc="10" dirty="0" smtClean="0">
              <a:latin typeface="Arial"/>
              <a:cs typeface="Arial"/>
            </a:endParaRP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400" spc="10" dirty="0">
              <a:latin typeface="Arial"/>
              <a:cs typeface="Arial"/>
            </a:endParaRP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To move information to the </a:t>
            </a:r>
            <a:r>
              <a:rPr lang="en-IN" sz="2000" spc="20" dirty="0">
                <a:latin typeface="Arial"/>
                <a:cs typeface="Arial"/>
              </a:rPr>
              <a:t>segment </a:t>
            </a:r>
            <a:r>
              <a:rPr lang="en-IN" sz="2000" spc="10" dirty="0">
                <a:latin typeface="Arial"/>
                <a:cs typeface="Arial"/>
              </a:rPr>
              <a:t>registers, 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data </a:t>
            </a:r>
            <a:r>
              <a:rPr lang="en-IN" sz="2000" spc="15" dirty="0">
                <a:latin typeface="Arial"/>
                <a:cs typeface="Arial"/>
              </a:rPr>
              <a:t>must </a:t>
            </a:r>
            <a:r>
              <a:rPr lang="en-IN" sz="2000" i="1" spc="5" dirty="0">
                <a:latin typeface="Arial"/>
                <a:cs typeface="Arial"/>
              </a:rPr>
              <a:t>first </a:t>
            </a:r>
            <a:r>
              <a:rPr lang="en-IN" sz="2000" spc="15" dirty="0">
                <a:latin typeface="Arial"/>
                <a:cs typeface="Arial"/>
              </a:rPr>
              <a:t>be moved </a:t>
            </a:r>
            <a:r>
              <a:rPr lang="en-IN" sz="2000" spc="10" dirty="0">
                <a:latin typeface="Arial"/>
                <a:cs typeface="Arial"/>
              </a:rPr>
              <a:t>to </a:t>
            </a:r>
            <a:r>
              <a:rPr lang="en-IN" sz="2000" spc="20" dirty="0">
                <a:latin typeface="Arial"/>
                <a:cs typeface="Arial"/>
              </a:rPr>
              <a:t>a  </a:t>
            </a:r>
            <a:r>
              <a:rPr lang="en-IN" sz="2000" spc="10" dirty="0">
                <a:latin typeface="Arial"/>
                <a:cs typeface="Arial"/>
              </a:rPr>
              <a:t>general-purpose register, </a:t>
            </a:r>
            <a:r>
              <a:rPr lang="en-IN" sz="2000" i="1" spc="15" dirty="0">
                <a:latin typeface="Arial"/>
                <a:cs typeface="Arial"/>
              </a:rPr>
              <a:t>then </a:t>
            </a:r>
            <a:r>
              <a:rPr lang="en-IN" sz="2000" spc="15" dirty="0">
                <a:latin typeface="Arial"/>
                <a:cs typeface="Arial"/>
              </a:rPr>
              <a:t>to the </a:t>
            </a:r>
            <a:r>
              <a:rPr lang="en-IN" sz="2000" spc="20" dirty="0">
                <a:latin typeface="Arial"/>
                <a:cs typeface="Arial"/>
              </a:rPr>
              <a:t>segment  </a:t>
            </a:r>
            <a:r>
              <a:rPr lang="en-IN" sz="2000" spc="10" dirty="0">
                <a:latin typeface="Arial"/>
                <a:cs typeface="Arial"/>
              </a:rPr>
              <a:t>register.</a:t>
            </a:r>
            <a:endParaRPr lang="en-IN" sz="2000" dirty="0">
              <a:latin typeface="Arial"/>
              <a:cs typeface="Arial"/>
            </a:endParaRPr>
          </a:p>
          <a:p>
            <a:pPr marL="289560" marR="224154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IN" sz="24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16"/>
          <p:cNvSpPr/>
          <p:nvPr/>
        </p:nvSpPr>
        <p:spPr>
          <a:xfrm>
            <a:off x="1331639" y="3140968"/>
            <a:ext cx="5152797" cy="122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/>
          <p:nvPr/>
        </p:nvSpPr>
        <p:spPr>
          <a:xfrm>
            <a:off x="1907704" y="5229200"/>
            <a:ext cx="5627986" cy="1008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7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direct </a:t>
            </a:r>
            <a:r>
              <a:rPr lang="en-IN" b="1" spc="10" dirty="0">
                <a:latin typeface="Courier New"/>
                <a:cs typeface="Courier New"/>
              </a:rPr>
              <a:t>addressing</a:t>
            </a:r>
            <a:r>
              <a:rPr lang="en-IN" b="1" spc="-20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05611"/>
          </a:xfrm>
        </p:spPr>
        <p:txBody>
          <a:bodyPr/>
          <a:lstStyle/>
          <a:p>
            <a:pPr marL="289560" marR="77089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In </a:t>
            </a:r>
            <a:r>
              <a:rPr lang="en-IN" sz="2000" i="1" spc="5" dirty="0">
                <a:latin typeface="Arial"/>
                <a:cs typeface="Arial"/>
              </a:rPr>
              <a:t>direct </a:t>
            </a:r>
            <a:r>
              <a:rPr lang="en-IN" sz="2000" i="1" spc="10" dirty="0">
                <a:latin typeface="Arial"/>
                <a:cs typeface="Arial"/>
              </a:rPr>
              <a:t>addressing </a:t>
            </a:r>
            <a:r>
              <a:rPr lang="en-IN" sz="2000" i="1" spc="15" dirty="0">
                <a:latin typeface="Arial"/>
                <a:cs typeface="Arial"/>
              </a:rPr>
              <a:t>mode</a:t>
            </a:r>
            <a:r>
              <a:rPr lang="en-IN" sz="2000" spc="15" dirty="0">
                <a:latin typeface="Arial"/>
                <a:cs typeface="Arial"/>
              </a:rPr>
              <a:t>, the data </a:t>
            </a:r>
            <a:r>
              <a:rPr lang="en-IN" sz="2000" spc="10" dirty="0">
                <a:latin typeface="Arial"/>
                <a:cs typeface="Arial"/>
              </a:rPr>
              <a:t>is </a:t>
            </a:r>
            <a:r>
              <a:rPr lang="en-IN" sz="2000" dirty="0">
                <a:latin typeface="Arial"/>
                <a:cs typeface="Arial"/>
              </a:rPr>
              <a:t>in </a:t>
            </a:r>
            <a:r>
              <a:rPr lang="en-IN" sz="2000" spc="20" dirty="0">
                <a:latin typeface="Arial"/>
                <a:cs typeface="Arial"/>
              </a:rPr>
              <a:t>some  </a:t>
            </a:r>
            <a:r>
              <a:rPr lang="en-IN" sz="2000" spc="15" dirty="0">
                <a:latin typeface="Arial"/>
                <a:cs typeface="Arial"/>
              </a:rPr>
              <a:t>memory</a:t>
            </a:r>
            <a:r>
              <a:rPr lang="en-IN" sz="2000" spc="-15" dirty="0">
                <a:latin typeface="Arial"/>
                <a:cs typeface="Arial"/>
              </a:rPr>
              <a:t> </a:t>
            </a:r>
            <a:r>
              <a:rPr lang="en-IN" sz="2000" spc="15" dirty="0">
                <a:latin typeface="Arial"/>
                <a:cs typeface="Arial"/>
              </a:rPr>
              <a:t>location(s).</a:t>
            </a:r>
            <a:endParaRPr lang="en-IN" sz="2000" dirty="0">
              <a:latin typeface="Arial"/>
              <a:cs typeface="Arial"/>
            </a:endParaRPr>
          </a:p>
          <a:p>
            <a:pPr marL="565150" marR="72136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In most </a:t>
            </a:r>
            <a:r>
              <a:rPr lang="en-IN" sz="1800" spc="-5" dirty="0">
                <a:latin typeface="Arial"/>
                <a:cs typeface="Arial"/>
              </a:rPr>
              <a:t>programs, the </a:t>
            </a:r>
            <a:r>
              <a:rPr lang="en-IN" sz="1800" dirty="0">
                <a:latin typeface="Arial"/>
                <a:cs typeface="Arial"/>
              </a:rPr>
              <a:t>data to be processed </a:t>
            </a:r>
            <a:r>
              <a:rPr lang="en-IN" sz="1800" spc="-1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often  </a:t>
            </a:r>
            <a:r>
              <a:rPr lang="en-IN" sz="1800" spc="-5" dirty="0">
                <a:latin typeface="Arial"/>
                <a:cs typeface="Arial"/>
              </a:rPr>
              <a:t>in </a:t>
            </a:r>
            <a:r>
              <a:rPr lang="en-IN" sz="1800" spc="5" dirty="0">
                <a:latin typeface="Arial"/>
                <a:cs typeface="Arial"/>
              </a:rPr>
              <a:t>some </a:t>
            </a:r>
            <a:r>
              <a:rPr lang="en-IN" sz="1800" dirty="0">
                <a:latin typeface="Arial"/>
                <a:cs typeface="Arial"/>
              </a:rPr>
              <a:t>memory location </a:t>
            </a:r>
            <a:r>
              <a:rPr lang="en-IN" sz="1800" i="1" dirty="0">
                <a:latin typeface="Arial"/>
                <a:cs typeface="Arial"/>
              </a:rPr>
              <a:t>outside </a:t>
            </a:r>
            <a:r>
              <a:rPr lang="en-IN" sz="1800" dirty="0">
                <a:latin typeface="Arial"/>
                <a:cs typeface="Arial"/>
              </a:rPr>
              <a:t>the</a:t>
            </a:r>
            <a:r>
              <a:rPr lang="en-IN" sz="1800" spc="-3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CPU.</a:t>
            </a:r>
          </a:p>
          <a:p>
            <a:pPr marL="565150" marR="403860" lvl="1" indent="-197485">
              <a:spcBef>
                <a:spcPts val="395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address </a:t>
            </a:r>
            <a:r>
              <a:rPr lang="en-IN" sz="1800" spc="-5" dirty="0">
                <a:latin typeface="Arial"/>
                <a:cs typeface="Arial"/>
              </a:rPr>
              <a:t>of </a:t>
            </a:r>
            <a:r>
              <a:rPr lang="en-IN" sz="1800" spc="5" dirty="0">
                <a:latin typeface="Arial"/>
                <a:cs typeface="Arial"/>
              </a:rPr>
              <a:t>the </a:t>
            </a:r>
            <a:r>
              <a:rPr lang="en-IN" sz="1800" dirty="0">
                <a:latin typeface="Arial"/>
                <a:cs typeface="Arial"/>
              </a:rPr>
              <a:t>data </a:t>
            </a:r>
            <a:r>
              <a:rPr lang="en-IN" sz="1800" spc="-5" dirty="0">
                <a:latin typeface="Arial"/>
                <a:cs typeface="Arial"/>
              </a:rPr>
              <a:t>in </a:t>
            </a:r>
            <a:r>
              <a:rPr lang="en-IN" sz="1800" dirty="0">
                <a:latin typeface="Arial"/>
                <a:cs typeface="Arial"/>
              </a:rPr>
              <a:t>memory </a:t>
            </a:r>
            <a:r>
              <a:rPr lang="en-IN" sz="1800" spc="5" dirty="0">
                <a:latin typeface="Arial"/>
                <a:cs typeface="Arial"/>
              </a:rPr>
              <a:t>comes </a:t>
            </a:r>
            <a:r>
              <a:rPr lang="en-IN" sz="1800" spc="-5" dirty="0">
                <a:latin typeface="Arial"/>
                <a:cs typeface="Arial"/>
              </a:rPr>
              <a:t>immediately  </a:t>
            </a:r>
            <a:r>
              <a:rPr lang="en-IN" sz="1800" dirty="0">
                <a:latin typeface="Arial"/>
                <a:cs typeface="Arial"/>
              </a:rPr>
              <a:t>after the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instruction.</a:t>
            </a:r>
            <a:endParaRPr lang="en-IN" sz="1800" dirty="0">
              <a:latin typeface="Arial"/>
              <a:cs typeface="Arial"/>
            </a:endParaRPr>
          </a:p>
          <a:p>
            <a:pPr marL="289560" marR="60452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10" dirty="0">
                <a:latin typeface="Arial"/>
                <a:cs typeface="Arial"/>
              </a:rPr>
              <a:t>address of the </a:t>
            </a:r>
            <a:r>
              <a:rPr lang="en-IN" sz="2000" spc="15" dirty="0">
                <a:latin typeface="Arial"/>
                <a:cs typeface="Arial"/>
              </a:rPr>
              <a:t>operand </a:t>
            </a:r>
            <a:r>
              <a:rPr lang="en-IN" sz="2000" spc="10" dirty="0">
                <a:latin typeface="Arial"/>
                <a:cs typeface="Arial"/>
              </a:rPr>
              <a:t>is provided </a:t>
            </a:r>
            <a:r>
              <a:rPr lang="en-IN" sz="2000" spc="5" dirty="0">
                <a:latin typeface="Arial"/>
                <a:cs typeface="Arial"/>
              </a:rPr>
              <a:t>with </a:t>
            </a:r>
            <a:r>
              <a:rPr lang="en-IN" sz="2000" spc="10" dirty="0">
                <a:latin typeface="Arial"/>
                <a:cs typeface="Arial"/>
              </a:rPr>
              <a:t>the  instruction, </a:t>
            </a:r>
            <a:r>
              <a:rPr lang="en-IN" sz="2000" spc="20" dirty="0">
                <a:latin typeface="Arial"/>
                <a:cs typeface="Arial"/>
              </a:rPr>
              <a:t>as an </a:t>
            </a:r>
            <a:r>
              <a:rPr lang="en-IN" sz="2000" spc="5" dirty="0">
                <a:latin typeface="Arial"/>
                <a:cs typeface="Arial"/>
              </a:rPr>
              <a:t>offset </a:t>
            </a:r>
            <a:r>
              <a:rPr lang="en-IN" sz="2000" spc="15" dirty="0">
                <a:latin typeface="Arial"/>
                <a:cs typeface="Arial"/>
              </a:rPr>
              <a:t>address.</a:t>
            </a:r>
            <a:endParaRPr lang="en-IN" sz="2000" dirty="0">
              <a:latin typeface="Arial"/>
              <a:cs typeface="Arial"/>
            </a:endParaRPr>
          </a:p>
          <a:p>
            <a:pPr marL="565150" marR="62230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Calculate </a:t>
            </a:r>
            <a:r>
              <a:rPr lang="en-IN" sz="1800" spc="-5" dirty="0">
                <a:latin typeface="Arial"/>
                <a:cs typeface="Arial"/>
              </a:rPr>
              <a:t>the physical </a:t>
            </a:r>
            <a:r>
              <a:rPr lang="en-IN" sz="1800" dirty="0">
                <a:latin typeface="Arial"/>
                <a:cs typeface="Arial"/>
              </a:rPr>
              <a:t>address by shifting </a:t>
            </a:r>
            <a:r>
              <a:rPr lang="en-IN" sz="1800" spc="-5" dirty="0">
                <a:latin typeface="Arial"/>
                <a:cs typeface="Arial"/>
              </a:rPr>
              <a:t>left </a:t>
            </a:r>
            <a:r>
              <a:rPr lang="en-IN" sz="1800" dirty="0">
                <a:latin typeface="Arial"/>
                <a:cs typeface="Arial"/>
              </a:rPr>
              <a:t>the DS  </a:t>
            </a:r>
            <a:r>
              <a:rPr lang="en-IN" sz="1800" spc="-5" dirty="0">
                <a:latin typeface="Arial"/>
                <a:cs typeface="Arial"/>
              </a:rPr>
              <a:t>register </a:t>
            </a:r>
            <a:r>
              <a:rPr lang="en-IN" sz="1800" dirty="0">
                <a:latin typeface="Arial"/>
                <a:cs typeface="Arial"/>
              </a:rPr>
              <a:t>and </a:t>
            </a:r>
            <a:r>
              <a:rPr lang="en-IN" sz="1800" spc="-5" dirty="0">
                <a:latin typeface="Arial"/>
                <a:cs typeface="Arial"/>
              </a:rPr>
              <a:t>adding it to the</a:t>
            </a:r>
            <a:r>
              <a:rPr lang="en-IN" sz="1800" spc="35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offset</a:t>
            </a:r>
            <a:r>
              <a:rPr lang="en-IN" sz="1800" spc="-5" dirty="0" smtClean="0">
                <a:latin typeface="Arial"/>
                <a:cs typeface="Arial"/>
              </a:rPr>
              <a:t>:</a:t>
            </a:r>
          </a:p>
          <a:p>
            <a:pPr marL="565150" marR="62230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800" spc="-5" dirty="0">
              <a:latin typeface="Arial"/>
              <a:cs typeface="Arial"/>
            </a:endParaRPr>
          </a:p>
          <a:p>
            <a:pPr marL="565150" marR="62230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1800" spc="-5" dirty="0" smtClean="0">
              <a:latin typeface="Arial"/>
              <a:cs typeface="Arial"/>
            </a:endParaRPr>
          </a:p>
          <a:p>
            <a:pPr marL="565150" marR="266065" lvl="1" indent="-197485">
              <a:spcBef>
                <a:spcPts val="455"/>
              </a:spcBef>
              <a:tabLst>
                <a:tab pos="565785" algn="l"/>
              </a:tabLst>
            </a:pPr>
            <a:r>
              <a:rPr lang="en-IN" sz="1800" spc="-10" dirty="0">
                <a:latin typeface="Arial"/>
                <a:cs typeface="Arial"/>
              </a:rPr>
              <a:t>If </a:t>
            </a:r>
            <a:r>
              <a:rPr lang="en-IN" sz="1800" spc="5" dirty="0">
                <a:latin typeface="Arial"/>
                <a:cs typeface="Arial"/>
              </a:rPr>
              <a:t>the bracket </a:t>
            </a:r>
            <a:r>
              <a:rPr lang="en-IN" sz="1800" spc="-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absent, executing </a:t>
            </a:r>
            <a:r>
              <a:rPr lang="en-IN" sz="1800" spc="5" dirty="0">
                <a:latin typeface="Arial"/>
                <a:cs typeface="Arial"/>
              </a:rPr>
              <a:t>the </a:t>
            </a:r>
            <a:r>
              <a:rPr lang="en-IN" sz="1800" dirty="0">
                <a:latin typeface="Arial"/>
                <a:cs typeface="Arial"/>
              </a:rPr>
              <a:t>command </a:t>
            </a:r>
            <a:r>
              <a:rPr lang="en-IN" sz="1800" spc="-5" dirty="0">
                <a:latin typeface="Arial"/>
                <a:cs typeface="Arial"/>
              </a:rPr>
              <a:t>will</a:t>
            </a:r>
            <a:r>
              <a:rPr lang="en-IN" sz="1800" spc="-4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give  </a:t>
            </a:r>
            <a:r>
              <a:rPr lang="en-IN" sz="1800" dirty="0">
                <a:latin typeface="Arial"/>
                <a:cs typeface="Arial"/>
              </a:rPr>
              <a:t>an </a:t>
            </a:r>
            <a:r>
              <a:rPr lang="en-IN" sz="1800" spc="-5" dirty="0">
                <a:latin typeface="Arial"/>
                <a:cs typeface="Arial"/>
              </a:rPr>
              <a:t>error, </a:t>
            </a:r>
            <a:r>
              <a:rPr lang="en-IN" sz="1800" dirty="0">
                <a:latin typeface="Arial"/>
                <a:cs typeface="Arial"/>
              </a:rPr>
              <a:t>as it is interpreted to </a:t>
            </a:r>
            <a:r>
              <a:rPr lang="en-IN" sz="1800" spc="-5" dirty="0">
                <a:latin typeface="Arial"/>
                <a:cs typeface="Arial"/>
              </a:rPr>
              <a:t>move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i="1" dirty="0">
                <a:latin typeface="Arial"/>
                <a:cs typeface="Arial"/>
              </a:rPr>
              <a:t>value</a:t>
            </a:r>
            <a:r>
              <a:rPr lang="en-IN" sz="1800" i="1" spc="-5" dirty="0">
                <a:latin typeface="Arial"/>
                <a:cs typeface="Arial"/>
              </a:rPr>
              <a:t> </a:t>
            </a:r>
            <a:r>
              <a:rPr lang="en-IN" sz="1800" spc="5" dirty="0" smtClean="0">
                <a:latin typeface="Arial"/>
                <a:cs typeface="Arial"/>
              </a:rPr>
              <a:t>2400 </a:t>
            </a:r>
            <a:r>
              <a:rPr lang="en-IN" sz="1800" spc="-5" dirty="0" smtClean="0">
                <a:latin typeface="Arial"/>
                <a:cs typeface="Arial"/>
              </a:rPr>
              <a:t>(</a:t>
            </a:r>
            <a:r>
              <a:rPr lang="en-IN" sz="1800" spc="-5" dirty="0">
                <a:latin typeface="Arial"/>
                <a:cs typeface="Arial"/>
              </a:rPr>
              <a:t>16-bit data) </a:t>
            </a:r>
            <a:r>
              <a:rPr lang="en-IN" sz="1800" dirty="0">
                <a:latin typeface="Arial"/>
                <a:cs typeface="Arial"/>
              </a:rPr>
              <a:t>into </a:t>
            </a:r>
            <a:r>
              <a:rPr lang="en-IN" sz="1800" spc="-5" dirty="0">
                <a:latin typeface="Arial"/>
                <a:cs typeface="Arial"/>
              </a:rPr>
              <a:t>register</a:t>
            </a:r>
            <a:r>
              <a:rPr lang="en-IN" sz="1800" spc="5" dirty="0">
                <a:latin typeface="Arial"/>
                <a:cs typeface="Arial"/>
              </a:rPr>
              <a:t> </a:t>
            </a:r>
            <a:r>
              <a:rPr lang="en-IN" sz="1800" dirty="0" smtClean="0">
                <a:latin typeface="Arial"/>
                <a:cs typeface="Arial"/>
              </a:rPr>
              <a:t>DL.(</a:t>
            </a:r>
            <a:r>
              <a:rPr lang="en-IN" sz="1600" dirty="0" smtClean="0">
                <a:latin typeface="Arial"/>
                <a:cs typeface="Arial"/>
              </a:rPr>
              <a:t>An </a:t>
            </a:r>
            <a:r>
              <a:rPr lang="en-IN" sz="1600" spc="-5" dirty="0">
                <a:latin typeface="Arial"/>
                <a:cs typeface="Arial"/>
              </a:rPr>
              <a:t>8-bit</a:t>
            </a:r>
            <a:r>
              <a:rPr lang="en-IN" sz="1600" spc="-30" dirty="0">
                <a:latin typeface="Arial"/>
                <a:cs typeface="Arial"/>
              </a:rPr>
              <a:t> </a:t>
            </a:r>
            <a:r>
              <a:rPr lang="en-IN" sz="1600" dirty="0">
                <a:latin typeface="Arial"/>
                <a:cs typeface="Arial"/>
              </a:rPr>
              <a:t>register</a:t>
            </a:r>
            <a:r>
              <a:rPr lang="en-IN" sz="1600" dirty="0" smtClean="0">
                <a:latin typeface="Arial"/>
                <a:cs typeface="Arial"/>
              </a:rPr>
              <a:t>.)</a:t>
            </a:r>
            <a:endParaRPr lang="en-IN" sz="1600" dirty="0">
              <a:latin typeface="Arial"/>
              <a:cs typeface="Arial"/>
            </a:endParaRPr>
          </a:p>
          <a:p>
            <a:pPr marL="565150" marR="622300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7"/>
          <p:cNvSpPr/>
          <p:nvPr/>
        </p:nvSpPr>
        <p:spPr>
          <a:xfrm>
            <a:off x="1835696" y="4437112"/>
            <a:ext cx="4785386" cy="314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1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register </a:t>
            </a:r>
            <a:r>
              <a:rPr lang="en-IN" b="1" spc="10" dirty="0">
                <a:latin typeface="Courier New"/>
                <a:cs typeface="Courier New"/>
              </a:rPr>
              <a:t>indirect addressing</a:t>
            </a:r>
            <a:r>
              <a:rPr lang="en-IN" b="1" spc="-25" dirty="0">
                <a:latin typeface="Courier New"/>
                <a:cs typeface="Courier New"/>
              </a:rPr>
              <a:t> </a:t>
            </a:r>
            <a:r>
              <a:rPr lang="en-IN" b="1" spc="15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0066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In </a:t>
            </a:r>
            <a:r>
              <a:rPr lang="en-IN" sz="2000" i="1" spc="5" dirty="0">
                <a:latin typeface="Arial"/>
                <a:cs typeface="Arial"/>
              </a:rPr>
              <a:t>register </a:t>
            </a:r>
            <a:r>
              <a:rPr lang="en-IN" sz="2000" i="1" spc="10" dirty="0">
                <a:latin typeface="Arial"/>
                <a:cs typeface="Arial"/>
              </a:rPr>
              <a:t>indirect addressing </a:t>
            </a:r>
            <a:r>
              <a:rPr lang="en-IN" sz="2000" i="1" spc="15" dirty="0">
                <a:latin typeface="Arial"/>
                <a:cs typeface="Arial"/>
              </a:rPr>
              <a:t>mode</a:t>
            </a:r>
            <a:r>
              <a:rPr lang="en-IN" sz="2000" spc="15" dirty="0">
                <a:latin typeface="Arial"/>
                <a:cs typeface="Arial"/>
              </a:rPr>
              <a:t>, </a:t>
            </a:r>
            <a:r>
              <a:rPr lang="en-IN" sz="2000" spc="10" dirty="0">
                <a:latin typeface="Arial"/>
                <a:cs typeface="Arial"/>
              </a:rPr>
              <a:t>the address </a:t>
            </a:r>
            <a:r>
              <a:rPr lang="en-IN" sz="2000" spc="5" dirty="0">
                <a:latin typeface="Arial"/>
                <a:cs typeface="Arial"/>
              </a:rPr>
              <a:t>of  </a:t>
            </a:r>
            <a:r>
              <a:rPr lang="en-IN" sz="2000" spc="15" dirty="0">
                <a:latin typeface="Arial"/>
                <a:cs typeface="Arial"/>
              </a:rPr>
              <a:t>the </a:t>
            </a:r>
            <a:r>
              <a:rPr lang="en-IN" sz="2000" spc="20" dirty="0">
                <a:latin typeface="Arial"/>
                <a:cs typeface="Arial"/>
              </a:rPr>
              <a:t>memory </a:t>
            </a:r>
            <a:r>
              <a:rPr lang="en-IN" sz="2000" spc="15" dirty="0">
                <a:latin typeface="Arial"/>
                <a:cs typeface="Arial"/>
              </a:rPr>
              <a:t>location </a:t>
            </a:r>
            <a:r>
              <a:rPr lang="en-IN" sz="2000" spc="10" dirty="0">
                <a:latin typeface="Arial"/>
                <a:cs typeface="Arial"/>
              </a:rPr>
              <a:t>where </a:t>
            </a:r>
            <a:r>
              <a:rPr lang="en-IN" sz="2000" spc="15" dirty="0">
                <a:latin typeface="Arial"/>
                <a:cs typeface="Arial"/>
              </a:rPr>
              <a:t>the operand </a:t>
            </a:r>
            <a:r>
              <a:rPr lang="en-IN" sz="2000" spc="10" dirty="0">
                <a:latin typeface="Arial"/>
                <a:cs typeface="Arial"/>
              </a:rPr>
              <a:t>resides </a:t>
            </a:r>
            <a:r>
              <a:rPr lang="en-IN" sz="2000" dirty="0">
                <a:latin typeface="Arial"/>
                <a:cs typeface="Arial"/>
              </a:rPr>
              <a:t>is  </a:t>
            </a:r>
            <a:r>
              <a:rPr lang="en-IN" sz="2000" spc="15" dirty="0">
                <a:latin typeface="Arial"/>
                <a:cs typeface="Arial"/>
              </a:rPr>
              <a:t>held </a:t>
            </a:r>
            <a:r>
              <a:rPr lang="en-IN" sz="2000" spc="20" dirty="0">
                <a:latin typeface="Arial"/>
                <a:cs typeface="Arial"/>
              </a:rPr>
              <a:t>by a</a:t>
            </a:r>
            <a:r>
              <a:rPr lang="en-IN" sz="2000" spc="-20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register.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registers </a:t>
            </a:r>
            <a:r>
              <a:rPr lang="en-IN" sz="1800" dirty="0">
                <a:latin typeface="Arial"/>
                <a:cs typeface="Arial"/>
              </a:rPr>
              <a:t>used </a:t>
            </a:r>
            <a:r>
              <a:rPr lang="en-IN" sz="1800" spc="5" dirty="0">
                <a:latin typeface="Arial"/>
                <a:cs typeface="Arial"/>
              </a:rPr>
              <a:t>for </a:t>
            </a:r>
            <a:r>
              <a:rPr lang="en-IN" sz="1800" dirty="0">
                <a:latin typeface="Arial"/>
                <a:cs typeface="Arial"/>
              </a:rPr>
              <a:t>this </a:t>
            </a:r>
            <a:r>
              <a:rPr lang="en-IN" sz="1800" spc="-5" dirty="0">
                <a:latin typeface="Arial"/>
                <a:cs typeface="Arial"/>
              </a:rPr>
              <a:t>purpose are SI, DI, </a:t>
            </a:r>
            <a:r>
              <a:rPr lang="en-IN" sz="1800" dirty="0">
                <a:latin typeface="Arial"/>
                <a:cs typeface="Arial"/>
              </a:rPr>
              <a:t>and</a:t>
            </a:r>
            <a:r>
              <a:rPr lang="en-IN" sz="1800" spc="-5" dirty="0">
                <a:latin typeface="Arial"/>
                <a:cs typeface="Arial"/>
              </a:rPr>
              <a:t> BX.</a:t>
            </a:r>
            <a:endParaRPr lang="en-IN" sz="1800" dirty="0">
              <a:latin typeface="Arial"/>
              <a:cs typeface="Arial"/>
            </a:endParaRPr>
          </a:p>
          <a:p>
            <a:pPr marL="289560" marR="456565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r>
              <a:rPr lang="en-IN" sz="2000" spc="10" dirty="0">
                <a:latin typeface="Arial"/>
                <a:cs typeface="Arial"/>
              </a:rPr>
              <a:t>If these three registers </a:t>
            </a:r>
            <a:r>
              <a:rPr lang="en-IN" sz="2000" spc="15" dirty="0">
                <a:latin typeface="Arial"/>
                <a:cs typeface="Arial"/>
              </a:rPr>
              <a:t>are used as </a:t>
            </a:r>
            <a:r>
              <a:rPr lang="en-IN" sz="2000" spc="10" dirty="0">
                <a:latin typeface="Arial"/>
                <a:cs typeface="Arial"/>
              </a:rPr>
              <a:t>pointers, they  </a:t>
            </a:r>
            <a:r>
              <a:rPr lang="en-IN" sz="2000" spc="15" dirty="0">
                <a:latin typeface="Arial"/>
                <a:cs typeface="Arial"/>
              </a:rPr>
              <a:t>must be combined </a:t>
            </a:r>
            <a:r>
              <a:rPr lang="en-IN" sz="2000" spc="5" dirty="0">
                <a:latin typeface="Arial"/>
                <a:cs typeface="Arial"/>
              </a:rPr>
              <a:t>with </a:t>
            </a:r>
            <a:r>
              <a:rPr lang="en-IN" sz="2000" spc="20" dirty="0">
                <a:latin typeface="Arial"/>
                <a:cs typeface="Arial"/>
              </a:rPr>
              <a:t>DS </a:t>
            </a:r>
            <a:r>
              <a:rPr lang="en-IN" sz="2000" spc="10" dirty="0">
                <a:latin typeface="Arial"/>
                <a:cs typeface="Arial"/>
              </a:rPr>
              <a:t>in order to generate  the 20-bit </a:t>
            </a:r>
            <a:r>
              <a:rPr lang="en-IN" sz="2000" spc="5" dirty="0">
                <a:latin typeface="Arial"/>
                <a:cs typeface="Arial"/>
              </a:rPr>
              <a:t>physical</a:t>
            </a:r>
            <a:r>
              <a:rPr lang="en-IN" sz="2000" spc="-10" dirty="0">
                <a:latin typeface="Arial"/>
                <a:cs typeface="Arial"/>
              </a:rPr>
              <a:t> </a:t>
            </a:r>
            <a:r>
              <a:rPr lang="en-IN" sz="2000" spc="10" dirty="0">
                <a:latin typeface="Arial"/>
                <a:cs typeface="Arial"/>
              </a:rPr>
              <a:t>address</a:t>
            </a:r>
            <a:r>
              <a:rPr lang="en-IN" sz="2000" spc="10" dirty="0" smtClean="0">
                <a:latin typeface="Arial"/>
                <a:cs typeface="Arial"/>
              </a:rPr>
              <a:t>.</a:t>
            </a:r>
          </a:p>
          <a:p>
            <a:pPr marL="289560" marR="456565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000" spc="10" dirty="0">
              <a:latin typeface="Arial"/>
              <a:cs typeface="Arial"/>
            </a:endParaRPr>
          </a:p>
          <a:p>
            <a:pPr marL="289560" marR="456565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000" spc="10" dirty="0" smtClean="0">
              <a:latin typeface="Arial"/>
              <a:cs typeface="Arial"/>
            </a:endParaRPr>
          </a:p>
          <a:p>
            <a:pPr marL="289560" marR="456565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US" sz="2000" spc="10" dirty="0">
              <a:latin typeface="Arial"/>
              <a:cs typeface="Arial"/>
            </a:endParaRPr>
          </a:p>
          <a:p>
            <a:pPr marL="565150" lvl="1" indent="-197485">
              <a:spcBef>
                <a:spcPts val="1814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Notice that</a:t>
            </a:r>
            <a:r>
              <a:rPr lang="en-IN" sz="1800" dirty="0">
                <a:solidFill>
                  <a:srgbClr val="FF0000"/>
                </a:solidFill>
                <a:latin typeface="Arial"/>
                <a:cs typeface="Arial"/>
              </a:rPr>
              <a:t> BX </a:t>
            </a:r>
            <a:r>
              <a:rPr lang="en-IN" sz="1800" spc="-5" dirty="0">
                <a:latin typeface="Arial"/>
                <a:cs typeface="Arial"/>
              </a:rPr>
              <a:t>is in</a:t>
            </a:r>
            <a:r>
              <a:rPr lang="en-IN" sz="1800" spc="-10" dirty="0">
                <a:latin typeface="Arial"/>
                <a:cs typeface="Arial"/>
              </a:rPr>
              <a:t> </a:t>
            </a:r>
            <a:r>
              <a:rPr lang="en-IN" sz="1800" b="1" dirty="0">
                <a:solidFill>
                  <a:srgbClr val="FF0000"/>
                </a:solidFill>
                <a:latin typeface="Arial"/>
                <a:cs typeface="Arial"/>
              </a:rPr>
              <a:t>brackets</a:t>
            </a:r>
            <a:r>
              <a:rPr lang="en-IN" sz="1800" dirty="0">
                <a:latin typeface="Arial"/>
                <a:cs typeface="Arial"/>
              </a:rPr>
              <a:t>.</a:t>
            </a:r>
          </a:p>
          <a:p>
            <a:pPr marL="565150" marR="962660" lvl="1" indent="-197485">
              <a:spcBef>
                <a:spcPts val="434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physical </a:t>
            </a:r>
            <a:r>
              <a:rPr lang="en-IN" sz="1800" dirty="0">
                <a:latin typeface="Arial"/>
                <a:cs typeface="Arial"/>
              </a:rPr>
              <a:t>address </a:t>
            </a:r>
            <a:r>
              <a:rPr lang="en-IN" sz="1800" spc="-5" dirty="0">
                <a:latin typeface="Arial"/>
                <a:cs typeface="Arial"/>
              </a:rPr>
              <a:t>is </a:t>
            </a:r>
            <a:r>
              <a:rPr lang="en-IN" sz="1800" dirty="0">
                <a:latin typeface="Arial"/>
                <a:cs typeface="Arial"/>
              </a:rPr>
              <a:t>calculated by shifting DS  left one </a:t>
            </a:r>
            <a:r>
              <a:rPr lang="en-IN" sz="1800" spc="5" dirty="0">
                <a:latin typeface="Arial"/>
                <a:cs typeface="Arial"/>
              </a:rPr>
              <a:t>hex </a:t>
            </a:r>
            <a:r>
              <a:rPr lang="en-IN" sz="1800" dirty="0">
                <a:latin typeface="Arial"/>
                <a:cs typeface="Arial"/>
              </a:rPr>
              <a:t>position and adding </a:t>
            </a:r>
            <a:r>
              <a:rPr lang="en-IN" sz="1800" spc="5" dirty="0">
                <a:latin typeface="Arial"/>
                <a:cs typeface="Arial"/>
              </a:rPr>
              <a:t>BX to</a:t>
            </a:r>
            <a:r>
              <a:rPr lang="en-IN" sz="1800" spc="-50" dirty="0">
                <a:latin typeface="Arial"/>
                <a:cs typeface="Arial"/>
              </a:rPr>
              <a:t> </a:t>
            </a:r>
            <a:r>
              <a:rPr lang="en-IN" sz="1800" spc="-5" dirty="0">
                <a:latin typeface="Arial"/>
                <a:cs typeface="Arial"/>
              </a:rPr>
              <a:t>it.</a:t>
            </a:r>
            <a:endParaRPr lang="en-IN" sz="1800" dirty="0">
              <a:latin typeface="Arial"/>
              <a:cs typeface="Arial"/>
            </a:endParaRPr>
          </a:p>
          <a:p>
            <a:pPr marL="289560" marR="456565" indent="-237490">
              <a:lnSpc>
                <a:spcPct val="101699"/>
              </a:lnSpc>
              <a:spcBef>
                <a:spcPts val="445"/>
              </a:spcBef>
              <a:tabLst>
                <a:tab pos="289560" algn="l"/>
                <a:tab pos="290195" algn="l"/>
              </a:tabLst>
            </a:pPr>
            <a:endParaRPr lang="en-IN" sz="19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16"/>
          <p:cNvSpPr/>
          <p:nvPr/>
        </p:nvSpPr>
        <p:spPr>
          <a:xfrm>
            <a:off x="1331640" y="3795262"/>
            <a:ext cx="5150990" cy="785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454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pc="15" dirty="0">
                <a:latin typeface="Arial"/>
                <a:cs typeface="Arial"/>
              </a:rPr>
              <a:t>The </a:t>
            </a:r>
            <a:r>
              <a:rPr lang="en-IN" spc="20" dirty="0">
                <a:latin typeface="Arial"/>
                <a:cs typeface="Arial"/>
              </a:rPr>
              <a:t>same </a:t>
            </a:r>
            <a:r>
              <a:rPr lang="en-IN" spc="15" dirty="0">
                <a:latin typeface="Arial"/>
                <a:cs typeface="Arial"/>
              </a:rPr>
              <a:t>rules </a:t>
            </a:r>
            <a:r>
              <a:rPr lang="en-IN" spc="10" dirty="0">
                <a:latin typeface="Arial"/>
                <a:cs typeface="Arial"/>
              </a:rPr>
              <a:t>apply </a:t>
            </a:r>
            <a:r>
              <a:rPr lang="en-IN" spc="15" dirty="0">
                <a:latin typeface="Arial"/>
                <a:cs typeface="Arial"/>
              </a:rPr>
              <a:t>when using register </a:t>
            </a:r>
            <a:r>
              <a:rPr lang="en-IN" spc="5" dirty="0">
                <a:latin typeface="Arial"/>
                <a:cs typeface="Arial"/>
              </a:rPr>
              <a:t>SI </a:t>
            </a:r>
            <a:r>
              <a:rPr lang="en-IN" spc="15" dirty="0">
                <a:latin typeface="Arial"/>
                <a:cs typeface="Arial"/>
              </a:rPr>
              <a:t>or</a:t>
            </a:r>
            <a:r>
              <a:rPr lang="en-IN" spc="-10" dirty="0">
                <a:latin typeface="Arial"/>
                <a:cs typeface="Arial"/>
              </a:rPr>
              <a:t> </a:t>
            </a:r>
            <a:r>
              <a:rPr lang="en-IN" spc="5" dirty="0" smtClean="0">
                <a:latin typeface="Arial"/>
                <a:cs typeface="Arial"/>
              </a:rPr>
              <a:t>DI</a:t>
            </a:r>
          </a:p>
          <a:p>
            <a:endParaRPr lang="en-US" spc="5" dirty="0">
              <a:latin typeface="Arial"/>
              <a:cs typeface="Arial"/>
            </a:endParaRPr>
          </a:p>
          <a:p>
            <a:endParaRPr lang="en-US" spc="5" dirty="0" smtClean="0">
              <a:latin typeface="Arial"/>
              <a:cs typeface="Arial"/>
            </a:endParaRPr>
          </a:p>
          <a:p>
            <a:endParaRPr lang="en-IN" spc="5" dirty="0" smtClean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8"/>
          <p:cNvSpPr/>
          <p:nvPr/>
        </p:nvSpPr>
        <p:spPr>
          <a:xfrm>
            <a:off x="1691680" y="2708920"/>
            <a:ext cx="3942742" cy="72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/>
          <p:cNvSpPr/>
          <p:nvPr/>
        </p:nvSpPr>
        <p:spPr>
          <a:xfrm>
            <a:off x="1259632" y="3861048"/>
            <a:ext cx="6984776" cy="230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90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8085 with 8086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442312"/>
              </p:ext>
            </p:extLst>
          </p:nvPr>
        </p:nvGraphicFramePr>
        <p:xfrm>
          <a:off x="467544" y="1268760"/>
          <a:ext cx="8229600" cy="496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864096"/>
                <a:gridCol w="3384376"/>
                <a:gridCol w="398112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Sl.No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Intel 8085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Intel 8086/8088</a:t>
                      </a:r>
                      <a:endParaRPr lang="en-IN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endParaRPr lang="en-IN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8-bit non pipelined microprocessor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16-bit pipelined microprocessors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2.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Addressed 64K bytes of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Addressed 1 Mbytes</a:t>
                      </a:r>
                    </a:p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( 1Mbyte=1024Kbytes = </a:t>
                      </a:r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024*1024 bytes  =1,048,576bytes) of memory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3.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 execute 769,230 instructions per 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Executed 2.5 MIPs (millions of instructions per second)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4.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Its instruction set contained 246 instructions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Its  instruction set  contained  over 20,000 instructions</a:t>
                      </a:r>
                    </a:p>
                    <a:p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 lines: 16,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bus: 8</a:t>
                      </a:r>
                      <a:endParaRPr lang="en-IN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Address lines: 20, </a:t>
                      </a:r>
                    </a:p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bus: 16</a:t>
                      </a:r>
                      <a:endParaRPr lang="en-IN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6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Coprocessor</a:t>
                      </a:r>
                      <a:endParaRPr lang="en-IN" sz="20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It has Coprocessor(8087)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66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based </a:t>
            </a:r>
            <a:r>
              <a:rPr lang="en-IN" b="1" spc="10" dirty="0">
                <a:latin typeface="Courier New"/>
                <a:cs typeface="Courier New"/>
              </a:rPr>
              <a:t>relative </a:t>
            </a:r>
            <a:r>
              <a:rPr lang="en-IN" b="1" spc="15" dirty="0">
                <a:latin typeface="Courier New"/>
                <a:cs typeface="Courier New"/>
              </a:rPr>
              <a:t>addressing</a:t>
            </a:r>
            <a:r>
              <a:rPr lang="en-IN" b="1" spc="-60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32920"/>
          </a:xfrm>
        </p:spPr>
        <p:txBody>
          <a:bodyPr/>
          <a:lstStyle/>
          <a:p>
            <a:pPr marL="289560" marR="36131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400" spc="15" dirty="0">
                <a:latin typeface="Arial"/>
                <a:cs typeface="Arial"/>
              </a:rPr>
              <a:t>In </a:t>
            </a:r>
            <a:r>
              <a:rPr lang="en-IN" sz="2400" i="1" spc="15" dirty="0">
                <a:latin typeface="Arial"/>
                <a:cs typeface="Arial"/>
              </a:rPr>
              <a:t>based </a:t>
            </a:r>
            <a:r>
              <a:rPr lang="en-IN" sz="2400" i="1" spc="10" dirty="0">
                <a:latin typeface="Arial"/>
                <a:cs typeface="Arial"/>
              </a:rPr>
              <a:t>relative </a:t>
            </a:r>
            <a:r>
              <a:rPr lang="en-IN" sz="2400" i="1" spc="15" dirty="0">
                <a:latin typeface="Arial"/>
                <a:cs typeface="Arial"/>
              </a:rPr>
              <a:t>addressing </a:t>
            </a:r>
            <a:r>
              <a:rPr lang="en-IN" sz="2400" i="1" spc="20" dirty="0">
                <a:latin typeface="Arial"/>
                <a:cs typeface="Arial"/>
              </a:rPr>
              <a:t>mode</a:t>
            </a:r>
            <a:r>
              <a:rPr lang="en-IN" sz="2400" spc="20" dirty="0">
                <a:latin typeface="Arial"/>
                <a:cs typeface="Arial"/>
              </a:rPr>
              <a:t>, </a:t>
            </a:r>
            <a:r>
              <a:rPr lang="en-IN" sz="2400" spc="10" dirty="0">
                <a:latin typeface="Arial"/>
                <a:cs typeface="Arial"/>
              </a:rPr>
              <a:t>base</a:t>
            </a:r>
            <a:r>
              <a:rPr lang="en-IN" sz="2400" spc="-45" dirty="0">
                <a:latin typeface="Arial"/>
                <a:cs typeface="Arial"/>
              </a:rPr>
              <a:t> </a:t>
            </a:r>
            <a:r>
              <a:rPr lang="en-IN" sz="2400" spc="10" dirty="0">
                <a:latin typeface="Arial"/>
                <a:cs typeface="Arial"/>
              </a:rPr>
              <a:t>registers  </a:t>
            </a:r>
            <a:r>
              <a:rPr lang="en-IN" sz="2400" spc="15" dirty="0">
                <a:latin typeface="Arial"/>
                <a:cs typeface="Arial"/>
              </a:rPr>
              <a:t>BX </a:t>
            </a:r>
            <a:r>
              <a:rPr lang="en-IN" sz="2400" spc="25" dirty="0">
                <a:latin typeface="Arial"/>
                <a:cs typeface="Arial"/>
              </a:rPr>
              <a:t>&amp; </a:t>
            </a:r>
            <a:r>
              <a:rPr lang="en-IN" sz="2400" spc="10" dirty="0">
                <a:latin typeface="Arial"/>
                <a:cs typeface="Arial"/>
              </a:rPr>
              <a:t>BP, </a:t>
            </a:r>
            <a:r>
              <a:rPr lang="en-IN" sz="2400" spc="15" dirty="0">
                <a:latin typeface="Arial"/>
                <a:cs typeface="Arial"/>
              </a:rPr>
              <a:t>and </a:t>
            </a:r>
            <a:r>
              <a:rPr lang="en-IN" sz="2400" spc="20" dirty="0">
                <a:latin typeface="Arial"/>
                <a:cs typeface="Arial"/>
              </a:rPr>
              <a:t>a </a:t>
            </a:r>
            <a:r>
              <a:rPr lang="en-IN" sz="2400" spc="10" dirty="0">
                <a:latin typeface="Arial"/>
                <a:cs typeface="Arial"/>
              </a:rPr>
              <a:t>displacement </a:t>
            </a:r>
            <a:r>
              <a:rPr lang="en-IN" sz="2400" spc="5" dirty="0">
                <a:latin typeface="Arial"/>
                <a:cs typeface="Arial"/>
              </a:rPr>
              <a:t>value, are </a:t>
            </a:r>
            <a:r>
              <a:rPr lang="en-IN" sz="2400" spc="15" dirty="0">
                <a:latin typeface="Arial"/>
                <a:cs typeface="Arial"/>
              </a:rPr>
              <a:t>used </a:t>
            </a:r>
            <a:r>
              <a:rPr lang="en-IN" sz="2400" spc="10" dirty="0">
                <a:latin typeface="Arial"/>
                <a:cs typeface="Arial"/>
              </a:rPr>
              <a:t>to  calculate </a:t>
            </a:r>
            <a:r>
              <a:rPr lang="en-IN" sz="2400" spc="15" dirty="0">
                <a:latin typeface="Arial"/>
                <a:cs typeface="Arial"/>
              </a:rPr>
              <a:t>the </a:t>
            </a:r>
            <a:r>
              <a:rPr lang="en-IN" sz="2400" i="1" spc="5" dirty="0">
                <a:latin typeface="Arial"/>
                <a:cs typeface="Arial"/>
              </a:rPr>
              <a:t>effective</a:t>
            </a:r>
            <a:r>
              <a:rPr lang="en-IN" sz="2400" i="1" spc="15" dirty="0">
                <a:latin typeface="Arial"/>
                <a:cs typeface="Arial"/>
              </a:rPr>
              <a:t> </a:t>
            </a:r>
            <a:r>
              <a:rPr lang="en-IN" sz="2400" i="1" spc="10" dirty="0">
                <a:latin typeface="Arial"/>
                <a:cs typeface="Arial"/>
              </a:rPr>
              <a:t>address</a:t>
            </a:r>
            <a:r>
              <a:rPr lang="en-IN" sz="2400" spc="10" dirty="0">
                <a:latin typeface="Arial"/>
                <a:cs typeface="Arial"/>
              </a:rPr>
              <a:t>.</a:t>
            </a:r>
            <a:endParaRPr lang="en-IN" sz="2400" dirty="0">
              <a:latin typeface="Arial"/>
              <a:cs typeface="Arial"/>
            </a:endParaRP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2000" dirty="0">
                <a:latin typeface="Arial"/>
                <a:cs typeface="Arial"/>
              </a:rPr>
              <a:t>Default segments </a:t>
            </a:r>
            <a:r>
              <a:rPr lang="en-IN" sz="2000" spc="-5" dirty="0">
                <a:latin typeface="Arial"/>
                <a:cs typeface="Arial"/>
              </a:rPr>
              <a:t>used </a:t>
            </a:r>
            <a:r>
              <a:rPr lang="en-IN" sz="2000" spc="5" dirty="0">
                <a:latin typeface="Arial"/>
                <a:cs typeface="Arial"/>
              </a:rPr>
              <a:t>for </a:t>
            </a:r>
            <a:r>
              <a:rPr lang="en-IN" sz="2000" dirty="0">
                <a:latin typeface="Arial"/>
                <a:cs typeface="Arial"/>
              </a:rPr>
              <a:t>the </a:t>
            </a:r>
            <a:r>
              <a:rPr lang="en-IN" sz="2000" spc="-5" dirty="0">
                <a:latin typeface="Arial"/>
                <a:cs typeface="Arial"/>
              </a:rPr>
              <a:t>calculation of the  physical </a:t>
            </a:r>
            <a:r>
              <a:rPr lang="en-IN" sz="2000" dirty="0">
                <a:latin typeface="Arial"/>
                <a:cs typeface="Arial"/>
              </a:rPr>
              <a:t>address (PA) </a:t>
            </a:r>
            <a:r>
              <a:rPr lang="en-IN" sz="2000" spc="-5" dirty="0">
                <a:latin typeface="Arial"/>
                <a:cs typeface="Arial"/>
              </a:rPr>
              <a:t>are </a:t>
            </a:r>
            <a:r>
              <a:rPr lang="en-IN" sz="2000" dirty="0">
                <a:latin typeface="Arial"/>
                <a:cs typeface="Arial"/>
              </a:rPr>
              <a:t>DS for BX </a:t>
            </a:r>
            <a:r>
              <a:rPr lang="en-IN" sz="2000" spc="-5" dirty="0">
                <a:latin typeface="Arial"/>
                <a:cs typeface="Arial"/>
              </a:rPr>
              <a:t>and SS </a:t>
            </a:r>
            <a:r>
              <a:rPr lang="en-IN" sz="2000" dirty="0">
                <a:latin typeface="Arial"/>
                <a:cs typeface="Arial"/>
              </a:rPr>
              <a:t>for </a:t>
            </a:r>
            <a:r>
              <a:rPr lang="en-IN" sz="2000" spc="-5" dirty="0">
                <a:latin typeface="Arial"/>
                <a:cs typeface="Arial"/>
              </a:rPr>
              <a:t>BP</a:t>
            </a:r>
            <a:r>
              <a:rPr lang="en-IN" sz="2000" spc="-5" dirty="0" smtClean="0">
                <a:latin typeface="Arial"/>
                <a:cs typeface="Arial"/>
              </a:rPr>
              <a:t>.</a:t>
            </a: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2000" spc="-5" dirty="0">
              <a:latin typeface="Arial"/>
              <a:cs typeface="Arial"/>
            </a:endParaRP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2000" spc="-5" dirty="0" smtClean="0">
              <a:latin typeface="Arial"/>
              <a:cs typeface="Arial"/>
            </a:endParaRP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2000" spc="-5" dirty="0">
              <a:latin typeface="Arial"/>
              <a:cs typeface="Arial"/>
            </a:endParaRP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endParaRPr lang="en-US" sz="2000" spc="-5" dirty="0" smtClean="0">
              <a:latin typeface="Arial"/>
              <a:cs typeface="Arial"/>
            </a:endParaRPr>
          </a:p>
          <a:p>
            <a:pPr marL="565150" marR="1276985" lvl="1" indent="-197485">
              <a:tabLst>
                <a:tab pos="565785" algn="l"/>
              </a:tabLst>
            </a:pPr>
            <a:r>
              <a:rPr lang="en-IN" sz="2000" spc="-5" dirty="0">
                <a:latin typeface="Arial"/>
                <a:cs typeface="Arial"/>
              </a:rPr>
              <a:t>Alternatives are </a:t>
            </a:r>
            <a:r>
              <a:rPr lang="en-IN" sz="2000" dirty="0">
                <a:latin typeface="Arial"/>
                <a:cs typeface="Arial"/>
              </a:rPr>
              <a:t>"</a:t>
            </a:r>
            <a:r>
              <a:rPr lang="en-IN" sz="2000" b="1" dirty="0">
                <a:latin typeface="Courier New"/>
                <a:cs typeface="Courier New"/>
              </a:rPr>
              <a:t>MOV </a:t>
            </a:r>
            <a:r>
              <a:rPr lang="en-IN" sz="2000" b="1" spc="-5" dirty="0">
                <a:latin typeface="Courier New"/>
                <a:cs typeface="Courier New"/>
              </a:rPr>
              <a:t>CX,[BX+10]</a:t>
            </a:r>
            <a:r>
              <a:rPr lang="en-IN" sz="2000" spc="-5" dirty="0">
                <a:latin typeface="Arial"/>
                <a:cs typeface="Arial"/>
              </a:rPr>
              <a:t>" </a:t>
            </a:r>
            <a:r>
              <a:rPr lang="en-IN" sz="2000" spc="5" dirty="0">
                <a:latin typeface="Arial"/>
                <a:cs typeface="Arial"/>
              </a:rPr>
              <a:t>or </a:t>
            </a:r>
            <a:r>
              <a:rPr lang="en-IN" sz="2000" spc="-5" dirty="0">
                <a:latin typeface="Arial"/>
                <a:cs typeface="Arial"/>
              </a:rPr>
              <a:t>"</a:t>
            </a:r>
            <a:r>
              <a:rPr lang="en-IN" sz="2000" b="1" spc="-5" dirty="0">
                <a:latin typeface="Courier New"/>
                <a:cs typeface="Courier New"/>
              </a:rPr>
              <a:t>MOV  CX,10[BX]</a:t>
            </a:r>
            <a:r>
              <a:rPr lang="en-IN" sz="2000" spc="-5" dirty="0">
                <a:latin typeface="Arial"/>
                <a:cs typeface="Arial"/>
              </a:rPr>
              <a:t>"</a:t>
            </a:r>
            <a:endParaRPr lang="en-IN" sz="2000" dirty="0">
              <a:latin typeface="Arial"/>
              <a:cs typeface="Arial"/>
            </a:endParaRPr>
          </a:p>
          <a:p>
            <a:pPr marL="840740" marR="1499870" lvl="2" indent="-157480">
              <a:spcBef>
                <a:spcPts val="360"/>
              </a:spcBef>
              <a:tabLst>
                <a:tab pos="841375" algn="l"/>
              </a:tabLst>
            </a:pPr>
            <a:r>
              <a:rPr lang="en-IN" sz="1800" spc="-5" dirty="0">
                <a:latin typeface="Arial"/>
                <a:cs typeface="Arial"/>
              </a:rPr>
              <a:t>Again </a:t>
            </a:r>
            <a:r>
              <a:rPr lang="en-IN" sz="1800" dirty="0">
                <a:latin typeface="Arial"/>
                <a:cs typeface="Arial"/>
              </a:rPr>
              <a:t>the low </a:t>
            </a:r>
            <a:r>
              <a:rPr lang="en-IN" sz="1800" spc="-5" dirty="0">
                <a:latin typeface="Arial"/>
                <a:cs typeface="Arial"/>
              </a:rPr>
              <a:t>address contents </a:t>
            </a:r>
            <a:r>
              <a:rPr lang="en-IN" sz="1800" spc="-10" dirty="0">
                <a:latin typeface="Arial"/>
                <a:cs typeface="Arial"/>
              </a:rPr>
              <a:t>will </a:t>
            </a:r>
            <a:r>
              <a:rPr lang="en-IN" sz="1800" dirty="0">
                <a:latin typeface="Arial"/>
                <a:cs typeface="Arial"/>
              </a:rPr>
              <a:t>go into</a:t>
            </a:r>
            <a:r>
              <a:rPr lang="en-IN" sz="1800" spc="-65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CL  </a:t>
            </a:r>
            <a:r>
              <a:rPr lang="en-IN" sz="1800" spc="-5" dirty="0">
                <a:latin typeface="Arial"/>
                <a:cs typeface="Arial"/>
              </a:rPr>
              <a:t>and </a:t>
            </a:r>
            <a:r>
              <a:rPr lang="en-IN" sz="1800" dirty="0">
                <a:latin typeface="Arial"/>
                <a:cs typeface="Arial"/>
              </a:rPr>
              <a:t>the </a:t>
            </a:r>
            <a:r>
              <a:rPr lang="en-IN" sz="1800" spc="-10" dirty="0">
                <a:latin typeface="Arial"/>
                <a:cs typeface="Arial"/>
              </a:rPr>
              <a:t>high </a:t>
            </a:r>
            <a:r>
              <a:rPr lang="en-IN" sz="1800" spc="-5" dirty="0">
                <a:latin typeface="Arial"/>
                <a:cs typeface="Arial"/>
              </a:rPr>
              <a:t>address contents into</a:t>
            </a:r>
            <a:r>
              <a:rPr lang="en-IN" sz="1800" spc="-30" dirty="0">
                <a:latin typeface="Arial"/>
                <a:cs typeface="Arial"/>
              </a:rPr>
              <a:t> </a:t>
            </a:r>
            <a:r>
              <a:rPr lang="en-IN" sz="1800" dirty="0">
                <a:latin typeface="Arial"/>
                <a:cs typeface="Arial"/>
              </a:rPr>
              <a:t>CH.</a:t>
            </a:r>
          </a:p>
          <a:p>
            <a:pPr marL="565150" marR="674370" lvl="1" indent="-197485">
              <a:spcBef>
                <a:spcPts val="420"/>
              </a:spcBef>
              <a:tabLst>
                <a:tab pos="565785" algn="l"/>
              </a:tabLst>
            </a:pPr>
            <a:endParaRPr lang="en-IN" sz="165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17"/>
          <p:cNvSpPr/>
          <p:nvPr/>
        </p:nvSpPr>
        <p:spPr>
          <a:xfrm>
            <a:off x="1475656" y="3717032"/>
            <a:ext cx="5362297" cy="864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32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indent="-237490">
              <a:spcBef>
                <a:spcPts val="219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In the case </a:t>
            </a:r>
            <a:r>
              <a:rPr lang="en-IN" sz="1900" spc="5" dirty="0">
                <a:latin typeface="Arial"/>
                <a:cs typeface="Arial"/>
              </a:rPr>
              <a:t>of </a:t>
            </a:r>
            <a:r>
              <a:rPr lang="en-IN" sz="1900" spc="15" dirty="0">
                <a:latin typeface="Arial"/>
                <a:cs typeface="Arial"/>
              </a:rPr>
              <a:t>the BP</a:t>
            </a:r>
            <a:r>
              <a:rPr lang="en-IN" sz="1900" spc="-30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register:</a:t>
            </a:r>
            <a:endParaRPr lang="en-IN" sz="1900" dirty="0">
              <a:latin typeface="Arial"/>
              <a:cs typeface="Arial"/>
            </a:endParaRPr>
          </a:p>
          <a:p>
            <a:pPr>
              <a:spcBef>
                <a:spcPts val="55"/>
              </a:spcBef>
              <a:buFont typeface="Arial"/>
              <a:buChar char="•"/>
            </a:pPr>
            <a:endParaRPr lang="en-IN" sz="2750" dirty="0">
              <a:latin typeface="Times New Roman"/>
              <a:cs typeface="Times New Roman"/>
            </a:endParaRPr>
          </a:p>
          <a:p>
            <a:pPr marL="565150" lvl="1" indent="-197485">
              <a:tabLst>
                <a:tab pos="565785" algn="l"/>
              </a:tabLst>
            </a:pPr>
            <a:r>
              <a:rPr lang="en-IN" sz="1650" spc="-5" dirty="0">
                <a:latin typeface="Arial"/>
                <a:cs typeface="Arial"/>
              </a:rPr>
              <a:t>Alternatives are </a:t>
            </a:r>
            <a:r>
              <a:rPr lang="en-IN" sz="1650" dirty="0">
                <a:latin typeface="Arial"/>
                <a:cs typeface="Arial"/>
              </a:rPr>
              <a:t>"</a:t>
            </a:r>
            <a:r>
              <a:rPr lang="en-IN" sz="1650" b="1" dirty="0">
                <a:latin typeface="Courier New"/>
                <a:cs typeface="Courier New"/>
              </a:rPr>
              <a:t>MOV </a:t>
            </a:r>
            <a:r>
              <a:rPr lang="en-IN" sz="1650" b="1" spc="-5" dirty="0">
                <a:latin typeface="Courier New"/>
                <a:cs typeface="Courier New"/>
              </a:rPr>
              <a:t>AL,[BP+5]</a:t>
            </a:r>
            <a:r>
              <a:rPr lang="en-IN" sz="1650" spc="-5" dirty="0">
                <a:latin typeface="Arial"/>
                <a:cs typeface="Arial"/>
              </a:rPr>
              <a:t>" </a:t>
            </a:r>
            <a:r>
              <a:rPr lang="en-IN" sz="1650" spc="5" dirty="0">
                <a:latin typeface="Arial"/>
                <a:cs typeface="Arial"/>
              </a:rPr>
              <a:t>or </a:t>
            </a:r>
            <a:r>
              <a:rPr lang="en-IN" sz="1650" spc="-5" dirty="0">
                <a:latin typeface="Arial"/>
                <a:cs typeface="Arial"/>
              </a:rPr>
              <a:t>"</a:t>
            </a:r>
            <a:r>
              <a:rPr lang="en-IN" sz="1650" b="1" spc="-5" dirty="0">
                <a:latin typeface="Courier New"/>
                <a:cs typeface="Courier New"/>
              </a:rPr>
              <a:t>MOV</a:t>
            </a:r>
            <a:r>
              <a:rPr lang="en-IN" sz="1650" b="1" dirty="0">
                <a:latin typeface="Courier New"/>
                <a:cs typeface="Courier New"/>
              </a:rPr>
              <a:t> </a:t>
            </a:r>
            <a:r>
              <a:rPr lang="en-IN" sz="1650" b="1" spc="-5" dirty="0">
                <a:latin typeface="Courier New"/>
                <a:cs typeface="Courier New"/>
              </a:rPr>
              <a:t>AL,5[BP]</a:t>
            </a:r>
            <a:r>
              <a:rPr lang="en-IN" sz="1650" spc="-5" dirty="0">
                <a:latin typeface="Arial"/>
                <a:cs typeface="Arial"/>
              </a:rPr>
              <a:t>".</a:t>
            </a:r>
            <a:endParaRPr lang="en-IN" sz="1650" dirty="0">
              <a:latin typeface="Arial"/>
              <a:cs typeface="Arial"/>
            </a:endParaRPr>
          </a:p>
          <a:p>
            <a:pPr marL="855344" marR="375920" lvl="2" indent="-172085">
              <a:spcBef>
                <a:spcPts val="355"/>
              </a:spcBef>
              <a:buFont typeface="Arial"/>
              <a:buChar char="•"/>
              <a:tabLst>
                <a:tab pos="855980" algn="l"/>
              </a:tabLst>
            </a:pPr>
            <a:r>
              <a:rPr lang="en-IN" sz="1450" b="1" dirty="0">
                <a:latin typeface="Courier New"/>
                <a:cs typeface="Courier New"/>
              </a:rPr>
              <a:t>BP+5</a:t>
            </a:r>
            <a:r>
              <a:rPr lang="en-IN" sz="1450" b="1" spc="-470" dirty="0">
                <a:latin typeface="Courier New"/>
                <a:cs typeface="Courier New"/>
              </a:rPr>
              <a:t> </a:t>
            </a:r>
            <a:r>
              <a:rPr lang="en-IN" sz="1450" dirty="0">
                <a:latin typeface="Arial"/>
                <a:cs typeface="Arial"/>
              </a:rPr>
              <a:t>is </a:t>
            </a:r>
            <a:r>
              <a:rPr lang="en-IN" sz="1450" spc="-10" dirty="0">
                <a:latin typeface="Arial"/>
                <a:cs typeface="Arial"/>
              </a:rPr>
              <a:t>called </a:t>
            </a:r>
            <a:r>
              <a:rPr lang="en-IN" sz="1450" dirty="0">
                <a:latin typeface="Arial"/>
                <a:cs typeface="Arial"/>
              </a:rPr>
              <a:t>the </a:t>
            </a:r>
            <a:r>
              <a:rPr lang="en-IN" sz="1450" i="1" spc="-5" dirty="0">
                <a:latin typeface="Arial"/>
                <a:cs typeface="Arial"/>
              </a:rPr>
              <a:t>effective address </a:t>
            </a:r>
            <a:r>
              <a:rPr lang="en-IN" sz="1450" spc="-5" dirty="0">
                <a:latin typeface="Arial"/>
                <a:cs typeface="Arial"/>
              </a:rPr>
              <a:t>since </a:t>
            </a:r>
            <a:r>
              <a:rPr lang="en-IN" sz="1450" dirty="0">
                <a:latin typeface="Arial"/>
                <a:cs typeface="Arial"/>
              </a:rPr>
              <a:t>the fifth </a:t>
            </a:r>
            <a:r>
              <a:rPr lang="en-IN" sz="1450" spc="-10" dirty="0">
                <a:latin typeface="Arial"/>
                <a:cs typeface="Arial"/>
              </a:rPr>
              <a:t>byte </a:t>
            </a:r>
            <a:r>
              <a:rPr lang="en-IN" sz="1450" dirty="0">
                <a:latin typeface="Arial"/>
                <a:cs typeface="Arial"/>
              </a:rPr>
              <a:t>from  the </a:t>
            </a:r>
            <a:r>
              <a:rPr lang="en-IN" sz="1450" spc="-5" dirty="0">
                <a:latin typeface="Arial"/>
                <a:cs typeface="Arial"/>
              </a:rPr>
              <a:t>beginning </a:t>
            </a:r>
            <a:r>
              <a:rPr lang="en-IN" sz="1450" spc="-10" dirty="0">
                <a:latin typeface="Arial"/>
                <a:cs typeface="Arial"/>
              </a:rPr>
              <a:t>of </a:t>
            </a:r>
            <a:r>
              <a:rPr lang="en-IN" sz="1450" dirty="0">
                <a:latin typeface="Arial"/>
                <a:cs typeface="Arial"/>
              </a:rPr>
              <a:t>the </a:t>
            </a:r>
            <a:r>
              <a:rPr lang="en-IN" sz="1450" spc="-5" dirty="0">
                <a:latin typeface="Arial"/>
                <a:cs typeface="Arial"/>
              </a:rPr>
              <a:t>offset </a:t>
            </a:r>
            <a:r>
              <a:rPr lang="en-IN" sz="1450" spc="5" dirty="0">
                <a:latin typeface="Arial"/>
                <a:cs typeface="Arial"/>
              </a:rPr>
              <a:t>BP </a:t>
            </a:r>
            <a:r>
              <a:rPr lang="en-IN" sz="1450" dirty="0">
                <a:latin typeface="Arial"/>
                <a:cs typeface="Arial"/>
              </a:rPr>
              <a:t>is moved </a:t>
            </a:r>
            <a:r>
              <a:rPr lang="en-IN" sz="1450" spc="-5" dirty="0">
                <a:latin typeface="Arial"/>
                <a:cs typeface="Arial"/>
              </a:rPr>
              <a:t>to register</a:t>
            </a:r>
            <a:r>
              <a:rPr lang="en-IN" sz="1450" spc="-50" dirty="0">
                <a:latin typeface="Arial"/>
                <a:cs typeface="Arial"/>
              </a:rPr>
              <a:t> </a:t>
            </a:r>
            <a:r>
              <a:rPr lang="en-IN" sz="1450" dirty="0">
                <a:latin typeface="Arial"/>
                <a:cs typeface="Arial"/>
              </a:rPr>
              <a:t>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31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indexed </a:t>
            </a:r>
            <a:r>
              <a:rPr lang="en-IN" b="1" spc="10" dirty="0">
                <a:latin typeface="Courier New"/>
                <a:cs typeface="Courier New"/>
              </a:rPr>
              <a:t>relative addressing</a:t>
            </a:r>
            <a:r>
              <a:rPr lang="en-IN" b="1" spc="-25" dirty="0">
                <a:latin typeface="Courier New"/>
                <a:cs typeface="Courier New"/>
              </a:rPr>
              <a:t> </a:t>
            </a:r>
            <a:r>
              <a:rPr lang="en-IN" b="1" spc="15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927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pc="15" dirty="0">
                <a:latin typeface="Arial"/>
                <a:cs typeface="Arial"/>
              </a:rPr>
              <a:t>The </a:t>
            </a:r>
            <a:r>
              <a:rPr lang="en-IN" i="1" spc="15" dirty="0">
                <a:latin typeface="Arial"/>
                <a:cs typeface="Arial"/>
              </a:rPr>
              <a:t>indexed </a:t>
            </a:r>
            <a:r>
              <a:rPr lang="en-IN" i="1" spc="10" dirty="0">
                <a:latin typeface="Arial"/>
                <a:cs typeface="Arial"/>
              </a:rPr>
              <a:t>relative </a:t>
            </a:r>
            <a:r>
              <a:rPr lang="en-IN" i="1" spc="15" dirty="0">
                <a:latin typeface="Arial"/>
                <a:cs typeface="Arial"/>
              </a:rPr>
              <a:t>addressing </a:t>
            </a:r>
            <a:r>
              <a:rPr lang="en-IN" spc="20" dirty="0">
                <a:latin typeface="Arial"/>
                <a:cs typeface="Arial"/>
              </a:rPr>
              <a:t>mode </a:t>
            </a:r>
            <a:r>
              <a:rPr lang="en-IN" spc="10" dirty="0">
                <a:latin typeface="Arial"/>
                <a:cs typeface="Arial"/>
              </a:rPr>
              <a:t>works  </a:t>
            </a:r>
            <a:r>
              <a:rPr lang="en-IN" spc="15" dirty="0">
                <a:latin typeface="Arial"/>
                <a:cs typeface="Arial"/>
              </a:rPr>
              <a:t>the same as </a:t>
            </a:r>
            <a:r>
              <a:rPr lang="en-IN" spc="10" dirty="0">
                <a:latin typeface="Arial"/>
                <a:cs typeface="Arial"/>
              </a:rPr>
              <a:t>the based </a:t>
            </a:r>
            <a:r>
              <a:rPr lang="en-IN" spc="5" dirty="0">
                <a:latin typeface="Arial"/>
                <a:cs typeface="Arial"/>
              </a:rPr>
              <a:t>relative </a:t>
            </a:r>
            <a:r>
              <a:rPr lang="en-IN" spc="10" dirty="0">
                <a:latin typeface="Arial"/>
                <a:cs typeface="Arial"/>
              </a:rPr>
              <a:t>addressing  </a:t>
            </a:r>
            <a:r>
              <a:rPr lang="en-IN" spc="15" dirty="0">
                <a:latin typeface="Arial"/>
                <a:cs typeface="Arial"/>
              </a:rPr>
              <a:t>mode.</a:t>
            </a:r>
            <a:endParaRPr lang="en-IN" dirty="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420"/>
              </a:spcBef>
            </a:pPr>
            <a:r>
              <a:rPr lang="en-IN" sz="2800" dirty="0">
                <a:latin typeface="Arial"/>
                <a:cs typeface="Arial"/>
              </a:rPr>
              <a:t>– </a:t>
            </a:r>
            <a:r>
              <a:rPr lang="en-IN" sz="2800" spc="-5" dirty="0">
                <a:latin typeface="Arial"/>
                <a:cs typeface="Arial"/>
              </a:rPr>
              <a:t>Except that registers </a:t>
            </a:r>
            <a:r>
              <a:rPr lang="en-IN" sz="2800" spc="-10" dirty="0">
                <a:latin typeface="Arial"/>
                <a:cs typeface="Arial"/>
              </a:rPr>
              <a:t>DI </a:t>
            </a:r>
            <a:r>
              <a:rPr lang="en-IN" sz="2800" dirty="0">
                <a:latin typeface="Arial"/>
                <a:cs typeface="Arial"/>
              </a:rPr>
              <a:t>&amp; SI hold the </a:t>
            </a:r>
            <a:r>
              <a:rPr lang="en-IN" sz="2800" spc="-5" dirty="0">
                <a:latin typeface="Arial"/>
                <a:cs typeface="Arial"/>
              </a:rPr>
              <a:t>offset</a:t>
            </a:r>
            <a:r>
              <a:rPr lang="en-IN" sz="2800" spc="-245" dirty="0">
                <a:latin typeface="Arial"/>
                <a:cs typeface="Arial"/>
              </a:rPr>
              <a:t> </a:t>
            </a:r>
            <a:r>
              <a:rPr lang="en-IN" sz="2800" spc="-5" dirty="0">
                <a:latin typeface="Arial"/>
                <a:cs typeface="Arial"/>
              </a:rPr>
              <a:t>address.</a:t>
            </a:r>
            <a:endParaRPr lang="en-IN" sz="2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16"/>
          <p:cNvSpPr/>
          <p:nvPr/>
        </p:nvSpPr>
        <p:spPr>
          <a:xfrm>
            <a:off x="1835696" y="4293096"/>
            <a:ext cx="5976664" cy="1008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0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bject 7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5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based </a:t>
            </a:r>
            <a:r>
              <a:rPr lang="en-IN" b="1" spc="10" dirty="0">
                <a:latin typeface="Courier New"/>
                <a:cs typeface="Courier New"/>
              </a:rPr>
              <a:t>indexed </a:t>
            </a:r>
            <a:r>
              <a:rPr lang="en-IN" b="1" spc="15" dirty="0">
                <a:latin typeface="Courier New"/>
                <a:cs typeface="Courier New"/>
              </a:rPr>
              <a:t>addressing</a:t>
            </a:r>
            <a:r>
              <a:rPr lang="en-IN" b="1" spc="-45" dirty="0">
                <a:latin typeface="Courier New"/>
                <a:cs typeface="Courier New"/>
              </a:rPr>
              <a:t> </a:t>
            </a:r>
            <a:r>
              <a:rPr lang="en-IN" b="1" spc="5" dirty="0">
                <a:latin typeface="Courier New"/>
                <a:cs typeface="Courier New"/>
              </a:rPr>
              <a:t>mode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278130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2000" spc="15" dirty="0">
                <a:latin typeface="Arial"/>
                <a:cs typeface="Arial"/>
              </a:rPr>
              <a:t>By </a:t>
            </a:r>
            <a:r>
              <a:rPr lang="en-IN" sz="2000" spc="10" dirty="0">
                <a:latin typeface="Arial"/>
                <a:cs typeface="Arial"/>
              </a:rPr>
              <a:t>combining </a:t>
            </a:r>
            <a:r>
              <a:rPr lang="en-IN" sz="2000" spc="15" dirty="0">
                <a:latin typeface="Arial"/>
                <a:cs typeface="Arial"/>
              </a:rPr>
              <a:t>based </a:t>
            </a:r>
            <a:r>
              <a:rPr lang="en-IN" sz="2000" spc="25" dirty="0">
                <a:latin typeface="Arial"/>
                <a:cs typeface="Arial"/>
              </a:rPr>
              <a:t>&amp; </a:t>
            </a:r>
            <a:r>
              <a:rPr lang="en-IN" sz="2000" spc="10" dirty="0">
                <a:latin typeface="Arial"/>
                <a:cs typeface="Arial"/>
              </a:rPr>
              <a:t>indexed addressing </a:t>
            </a:r>
            <a:r>
              <a:rPr lang="en-IN" sz="2000" spc="15" dirty="0">
                <a:latin typeface="Arial"/>
                <a:cs typeface="Arial"/>
              </a:rPr>
              <a:t>modes,  </a:t>
            </a:r>
            <a:r>
              <a:rPr lang="en-IN" sz="2000" spc="20" dirty="0">
                <a:latin typeface="Arial"/>
                <a:cs typeface="Arial"/>
              </a:rPr>
              <a:t>a new </a:t>
            </a:r>
            <a:r>
              <a:rPr lang="en-IN" sz="2000" spc="15" dirty="0">
                <a:latin typeface="Arial"/>
                <a:cs typeface="Arial"/>
              </a:rPr>
              <a:t>addressing </a:t>
            </a:r>
            <a:r>
              <a:rPr lang="en-IN" sz="2000" spc="20" dirty="0">
                <a:latin typeface="Arial"/>
                <a:cs typeface="Arial"/>
              </a:rPr>
              <a:t>mode </a:t>
            </a:r>
            <a:r>
              <a:rPr lang="en-IN" sz="2000" spc="10" dirty="0">
                <a:latin typeface="Arial"/>
                <a:cs typeface="Arial"/>
              </a:rPr>
              <a:t>is derived called </a:t>
            </a:r>
            <a:r>
              <a:rPr lang="en-IN" sz="2000" spc="15" dirty="0">
                <a:latin typeface="Arial"/>
                <a:cs typeface="Arial"/>
              </a:rPr>
              <a:t>the  </a:t>
            </a:r>
            <a:r>
              <a:rPr lang="en-IN" sz="2000" i="1" spc="20" dirty="0">
                <a:latin typeface="Arial"/>
                <a:cs typeface="Arial"/>
              </a:rPr>
              <a:t>based </a:t>
            </a:r>
            <a:r>
              <a:rPr lang="en-IN" sz="2000" i="1" spc="15" dirty="0">
                <a:latin typeface="Arial"/>
                <a:cs typeface="Arial"/>
              </a:rPr>
              <a:t>indexed addressing</a:t>
            </a:r>
            <a:r>
              <a:rPr lang="en-IN" sz="2000" i="1" spc="-25" dirty="0">
                <a:latin typeface="Arial"/>
                <a:cs typeface="Arial"/>
              </a:rPr>
              <a:t> </a:t>
            </a:r>
            <a:r>
              <a:rPr lang="en-IN" sz="2000" i="1" spc="20" dirty="0">
                <a:latin typeface="Arial"/>
                <a:cs typeface="Arial"/>
              </a:rPr>
              <a:t>mode.</a:t>
            </a:r>
            <a:endParaRPr lang="en-IN" sz="2000" dirty="0">
              <a:latin typeface="Arial"/>
              <a:cs typeface="Arial"/>
            </a:endParaRP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r>
              <a:rPr lang="en-IN" sz="1800" dirty="0">
                <a:latin typeface="Arial"/>
                <a:cs typeface="Arial"/>
              </a:rPr>
              <a:t>One base </a:t>
            </a:r>
            <a:r>
              <a:rPr lang="en-IN" sz="1800" spc="-5" dirty="0">
                <a:latin typeface="Arial"/>
                <a:cs typeface="Arial"/>
              </a:rPr>
              <a:t>register </a:t>
            </a:r>
            <a:r>
              <a:rPr lang="en-IN" sz="1800" dirty="0">
                <a:latin typeface="Arial"/>
                <a:cs typeface="Arial"/>
              </a:rPr>
              <a:t>and one index </a:t>
            </a:r>
            <a:r>
              <a:rPr lang="en-IN" sz="1800" spc="-5" dirty="0">
                <a:latin typeface="Arial"/>
                <a:cs typeface="Arial"/>
              </a:rPr>
              <a:t>register are</a:t>
            </a:r>
            <a:r>
              <a:rPr lang="en-IN" sz="1800" dirty="0">
                <a:latin typeface="Arial"/>
                <a:cs typeface="Arial"/>
              </a:rPr>
              <a:t> used</a:t>
            </a:r>
            <a:r>
              <a:rPr lang="en-IN" sz="1800" dirty="0" smtClean="0">
                <a:latin typeface="Arial"/>
                <a:cs typeface="Arial"/>
              </a:rPr>
              <a:t>.</a:t>
            </a: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endParaRPr lang="en-US" sz="1800" dirty="0" smtClean="0">
              <a:latin typeface="Arial"/>
              <a:cs typeface="Arial"/>
            </a:endParaRP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endParaRPr lang="en-US" sz="1800" dirty="0">
              <a:latin typeface="Arial"/>
              <a:cs typeface="Arial"/>
            </a:endParaRP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endParaRPr lang="en-IN" sz="1800" dirty="0" smtClean="0">
              <a:latin typeface="Arial"/>
              <a:cs typeface="Arial"/>
            </a:endParaRPr>
          </a:p>
          <a:p>
            <a:pPr marL="565150" lvl="1" indent="-197485">
              <a:spcBef>
                <a:spcPts val="450"/>
              </a:spcBef>
              <a:tabLst>
                <a:tab pos="565785" algn="l"/>
              </a:tabLst>
            </a:pPr>
            <a:r>
              <a:rPr lang="en-IN" sz="1800" dirty="0" smtClean="0">
                <a:latin typeface="Arial"/>
                <a:cs typeface="Arial"/>
              </a:rPr>
              <a:t>The </a:t>
            </a:r>
            <a:r>
              <a:rPr lang="en-IN" sz="1800" spc="-5" dirty="0">
                <a:latin typeface="Arial"/>
                <a:cs typeface="Arial"/>
              </a:rPr>
              <a:t>coding of </a:t>
            </a:r>
            <a:r>
              <a:rPr lang="en-IN" sz="1800" dirty="0">
                <a:latin typeface="Arial"/>
                <a:cs typeface="Arial"/>
              </a:rPr>
              <a:t>the instructions </a:t>
            </a:r>
            <a:r>
              <a:rPr lang="en-IN" sz="1800" spc="-5" dirty="0">
                <a:latin typeface="Arial"/>
                <a:cs typeface="Arial"/>
              </a:rPr>
              <a:t>can</a:t>
            </a:r>
            <a:r>
              <a:rPr lang="en-IN" sz="1800" spc="25" dirty="0">
                <a:latin typeface="Arial"/>
                <a:cs typeface="Arial"/>
              </a:rPr>
              <a:t> </a:t>
            </a:r>
            <a:r>
              <a:rPr lang="en-IN" sz="1800" spc="-10" dirty="0">
                <a:latin typeface="Arial"/>
                <a:cs typeface="Arial"/>
              </a:rPr>
              <a:t>vary</a:t>
            </a:r>
            <a:endParaRPr lang="en-IN" sz="1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4" name="object 15"/>
          <p:cNvSpPr/>
          <p:nvPr/>
        </p:nvSpPr>
        <p:spPr>
          <a:xfrm>
            <a:off x="1619672" y="3068960"/>
            <a:ext cx="5627199" cy="1080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6"/>
          <p:cNvSpPr/>
          <p:nvPr/>
        </p:nvSpPr>
        <p:spPr>
          <a:xfrm>
            <a:off x="1187624" y="4941168"/>
            <a:ext cx="6552728" cy="1224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8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pc="15" dirty="0">
                <a:latin typeface="Courier New"/>
                <a:cs typeface="Courier New"/>
              </a:rPr>
              <a:t>segment</a:t>
            </a:r>
            <a:r>
              <a:rPr lang="en-IN" b="1" spc="-15" dirty="0">
                <a:latin typeface="Courier New"/>
                <a:cs typeface="Courier New"/>
              </a:rPr>
              <a:t> </a:t>
            </a:r>
            <a:r>
              <a:rPr lang="en-IN" b="1" spc="10" dirty="0">
                <a:latin typeface="Courier New"/>
                <a:cs typeface="Courier New"/>
              </a:rPr>
              <a:t>overrides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37845" indent="-237490">
              <a:lnSpc>
                <a:spcPct val="101699"/>
              </a:lnSpc>
              <a:spcBef>
                <a:spcPts val="180"/>
              </a:spcBef>
              <a:tabLst>
                <a:tab pos="289560" algn="l"/>
                <a:tab pos="290195" algn="l"/>
              </a:tabLst>
            </a:pPr>
            <a:r>
              <a:rPr lang="en-IN" sz="1900" spc="15" dirty="0">
                <a:latin typeface="Arial"/>
                <a:cs typeface="Arial"/>
              </a:rPr>
              <a:t>The </a:t>
            </a:r>
            <a:r>
              <a:rPr lang="en-IN" sz="1900" spc="5" dirty="0">
                <a:latin typeface="Arial"/>
                <a:cs typeface="Arial"/>
              </a:rPr>
              <a:t>x86 </a:t>
            </a:r>
            <a:r>
              <a:rPr lang="en-IN" sz="1900" spc="20" dirty="0">
                <a:latin typeface="Arial"/>
                <a:cs typeface="Arial"/>
              </a:rPr>
              <a:t>CPU </a:t>
            </a:r>
            <a:r>
              <a:rPr lang="en-IN" sz="1900" spc="15" dirty="0">
                <a:latin typeface="Arial"/>
                <a:cs typeface="Arial"/>
              </a:rPr>
              <a:t>allows </a:t>
            </a:r>
            <a:r>
              <a:rPr lang="en-IN" sz="1900" spc="10" dirty="0">
                <a:latin typeface="Arial"/>
                <a:cs typeface="Arial"/>
              </a:rPr>
              <a:t>the </a:t>
            </a:r>
            <a:r>
              <a:rPr lang="en-IN" sz="1900" spc="15" dirty="0">
                <a:latin typeface="Arial"/>
                <a:cs typeface="Arial"/>
              </a:rPr>
              <a:t>program </a:t>
            </a:r>
            <a:r>
              <a:rPr lang="en-IN" sz="1900" spc="10" dirty="0">
                <a:latin typeface="Arial"/>
                <a:cs typeface="Arial"/>
              </a:rPr>
              <a:t>to override the  default </a:t>
            </a:r>
            <a:r>
              <a:rPr lang="en-IN" sz="1900" spc="15" dirty="0">
                <a:latin typeface="Arial"/>
                <a:cs typeface="Arial"/>
              </a:rPr>
              <a:t>segment </a:t>
            </a:r>
            <a:r>
              <a:rPr lang="en-IN" sz="1900" spc="10" dirty="0">
                <a:latin typeface="Arial"/>
                <a:cs typeface="Arial"/>
              </a:rPr>
              <a:t>and </a:t>
            </a:r>
            <a:r>
              <a:rPr lang="en-IN" sz="1900" spc="15" dirty="0">
                <a:latin typeface="Arial"/>
                <a:cs typeface="Arial"/>
              </a:rPr>
              <a:t>use </a:t>
            </a:r>
            <a:r>
              <a:rPr lang="en-IN" sz="1900" spc="20" dirty="0">
                <a:latin typeface="Arial"/>
                <a:cs typeface="Arial"/>
              </a:rPr>
              <a:t>any segment</a:t>
            </a:r>
            <a:r>
              <a:rPr lang="en-IN" sz="1900" spc="-60" dirty="0">
                <a:latin typeface="Arial"/>
                <a:cs typeface="Arial"/>
              </a:rPr>
              <a:t> </a:t>
            </a:r>
            <a:r>
              <a:rPr lang="en-IN" sz="1900" spc="10" dirty="0">
                <a:latin typeface="Arial"/>
                <a:cs typeface="Arial"/>
              </a:rPr>
              <a:t>register.</a:t>
            </a:r>
            <a:endParaRPr lang="en-IN" sz="1900" dirty="0">
              <a:latin typeface="Arial"/>
              <a:cs typeface="Arial"/>
            </a:endParaRPr>
          </a:p>
          <a:p>
            <a:pPr marL="565150" marR="306070" lvl="1" indent="-197485">
              <a:spcBef>
                <a:spcPts val="420"/>
              </a:spcBef>
              <a:tabLst>
                <a:tab pos="565785" algn="l"/>
              </a:tabLst>
            </a:pPr>
            <a:r>
              <a:rPr lang="en-IN" sz="1650" dirty="0">
                <a:latin typeface="Arial"/>
                <a:cs typeface="Arial"/>
              </a:rPr>
              <a:t>In "</a:t>
            </a:r>
            <a:r>
              <a:rPr lang="en-IN" sz="1650" b="1" dirty="0">
                <a:latin typeface="Courier New"/>
                <a:cs typeface="Courier New"/>
              </a:rPr>
              <a:t>MOV </a:t>
            </a:r>
            <a:r>
              <a:rPr lang="en-IN" sz="1650" b="1" spc="-5" dirty="0">
                <a:latin typeface="Courier New"/>
                <a:cs typeface="Courier New"/>
              </a:rPr>
              <a:t>AL,[BX]</a:t>
            </a:r>
            <a:r>
              <a:rPr lang="en-IN" sz="1650" spc="-5" dirty="0">
                <a:latin typeface="Arial"/>
                <a:cs typeface="Arial"/>
              </a:rPr>
              <a:t>", the physical </a:t>
            </a:r>
            <a:r>
              <a:rPr lang="en-IN" sz="1650" dirty="0">
                <a:latin typeface="Arial"/>
                <a:cs typeface="Arial"/>
              </a:rPr>
              <a:t>address </a:t>
            </a:r>
            <a:r>
              <a:rPr lang="en-IN" sz="1650" spc="-5" dirty="0">
                <a:latin typeface="Arial"/>
                <a:cs typeface="Arial"/>
              </a:rPr>
              <a:t>of the operand  </a:t>
            </a:r>
            <a:r>
              <a:rPr lang="en-IN" sz="1650" dirty="0">
                <a:latin typeface="Arial"/>
                <a:cs typeface="Arial"/>
              </a:rPr>
              <a:t>to </a:t>
            </a:r>
            <a:r>
              <a:rPr lang="en-IN" sz="1650" spc="-5" dirty="0">
                <a:latin typeface="Arial"/>
                <a:cs typeface="Arial"/>
              </a:rPr>
              <a:t>be moved </a:t>
            </a:r>
            <a:r>
              <a:rPr lang="en-IN" sz="1650" dirty="0">
                <a:latin typeface="Arial"/>
                <a:cs typeface="Arial"/>
              </a:rPr>
              <a:t>into AL is</a:t>
            </a:r>
            <a:r>
              <a:rPr lang="en-IN" sz="1650" spc="-25" dirty="0">
                <a:latin typeface="Arial"/>
                <a:cs typeface="Arial"/>
              </a:rPr>
              <a:t> </a:t>
            </a:r>
            <a:r>
              <a:rPr lang="en-IN" sz="1650" dirty="0">
                <a:latin typeface="Arial"/>
                <a:cs typeface="Arial"/>
              </a:rPr>
              <a:t>DS:BX.</a:t>
            </a:r>
          </a:p>
          <a:p>
            <a:pPr marL="840740" marR="970915" lvl="2" indent="-157480">
              <a:lnSpc>
                <a:spcPct val="100899"/>
              </a:lnSpc>
              <a:spcBef>
                <a:spcPts val="330"/>
              </a:spcBef>
              <a:tabLst>
                <a:tab pos="841375" algn="l"/>
              </a:tabLst>
            </a:pPr>
            <a:r>
              <a:rPr lang="en-IN" sz="1450" dirty="0">
                <a:latin typeface="Arial"/>
                <a:cs typeface="Arial"/>
              </a:rPr>
              <a:t>To </a:t>
            </a:r>
            <a:r>
              <a:rPr lang="en-IN" sz="1450" spc="-5" dirty="0">
                <a:latin typeface="Arial"/>
                <a:cs typeface="Arial"/>
              </a:rPr>
              <a:t>override that default, specify the </a:t>
            </a:r>
            <a:r>
              <a:rPr lang="en-IN" sz="1450" spc="-10" dirty="0">
                <a:latin typeface="Arial"/>
                <a:cs typeface="Arial"/>
              </a:rPr>
              <a:t>desired segment  </a:t>
            </a:r>
            <a:r>
              <a:rPr lang="en-IN" sz="1450" dirty="0">
                <a:latin typeface="Arial"/>
                <a:cs typeface="Arial"/>
              </a:rPr>
              <a:t>in the </a:t>
            </a:r>
            <a:r>
              <a:rPr lang="en-IN" sz="1450" spc="-5" dirty="0">
                <a:latin typeface="Arial"/>
                <a:cs typeface="Arial"/>
              </a:rPr>
              <a:t>instruction </a:t>
            </a:r>
            <a:r>
              <a:rPr lang="en-IN" sz="1450" dirty="0">
                <a:latin typeface="Arial"/>
                <a:cs typeface="Arial"/>
              </a:rPr>
              <a:t>as </a:t>
            </a:r>
            <a:r>
              <a:rPr lang="en-IN" sz="1450" spc="-5" dirty="0">
                <a:latin typeface="Arial"/>
                <a:cs typeface="Arial"/>
              </a:rPr>
              <a:t>"</a:t>
            </a:r>
            <a:r>
              <a:rPr lang="en-IN" sz="1450" b="1" spc="-5" dirty="0">
                <a:latin typeface="Courier New"/>
                <a:cs typeface="Courier New"/>
              </a:rPr>
              <a:t>MOV</a:t>
            </a:r>
            <a:r>
              <a:rPr lang="en-IN" sz="1450" b="1" spc="-60" dirty="0">
                <a:latin typeface="Courier New"/>
                <a:cs typeface="Courier New"/>
              </a:rPr>
              <a:t> </a:t>
            </a:r>
            <a:r>
              <a:rPr lang="en-IN" sz="1450" b="1" dirty="0">
                <a:latin typeface="Courier New"/>
                <a:cs typeface="Courier New"/>
              </a:rPr>
              <a:t>AL,ES:[BX]</a:t>
            </a:r>
            <a:r>
              <a:rPr lang="en-IN" sz="1450" dirty="0">
                <a:latin typeface="Arial"/>
                <a:cs typeface="Arial"/>
              </a:rPr>
              <a:t>"</a:t>
            </a:r>
          </a:p>
          <a:p>
            <a:endParaRPr lang="en-IN" dirty="0"/>
          </a:p>
        </p:txBody>
      </p:sp>
      <p:sp>
        <p:nvSpPr>
          <p:cNvPr id="4" name="object 9"/>
          <p:cNvSpPr/>
          <p:nvPr/>
        </p:nvSpPr>
        <p:spPr>
          <a:xfrm>
            <a:off x="899592" y="3614153"/>
            <a:ext cx="7488832" cy="2191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91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language program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84576"/>
          </a:xfrm>
        </p:spPr>
        <p:txBody>
          <a:bodyPr/>
          <a:lstStyle/>
          <a:p>
            <a:r>
              <a:rPr lang="en-IN" dirty="0" smtClean="0"/>
              <a:t>An </a:t>
            </a:r>
            <a:r>
              <a:rPr lang="en-IN" dirty="0"/>
              <a:t>Assembly language program is a series of statements, or lines. </a:t>
            </a:r>
          </a:p>
          <a:p>
            <a:pPr marL="0" indent="0">
              <a:buNone/>
            </a:pPr>
            <a:r>
              <a:rPr lang="en-IN" dirty="0" smtClean="0"/>
              <a:t>	–</a:t>
            </a:r>
            <a:r>
              <a:rPr lang="en-IN" dirty="0"/>
              <a:t>Either Assembly language instructions, or statements called directives. </a:t>
            </a:r>
          </a:p>
          <a:p>
            <a:pPr lvl="2"/>
            <a:r>
              <a:rPr lang="en-IN" dirty="0" smtClean="0"/>
              <a:t>Directives </a:t>
            </a:r>
            <a:r>
              <a:rPr lang="en-IN" dirty="0"/>
              <a:t>(pseudo-instructions) give directions to the assembler about how it should translate the Assembly language instructions into machine code. </a:t>
            </a:r>
          </a:p>
          <a:p>
            <a:pPr>
              <a:tabLst>
                <a:tab pos="7983538" algn="l"/>
              </a:tabLst>
            </a:pPr>
            <a:r>
              <a:rPr lang="en-IN" sz="2800" dirty="0" smtClean="0"/>
              <a:t>Assembly </a:t>
            </a:r>
            <a:r>
              <a:rPr lang="en-IN" sz="2800" dirty="0"/>
              <a:t>language instructions consist of four fields: [label:] </a:t>
            </a:r>
            <a:r>
              <a:rPr lang="en-IN" sz="2800" dirty="0" smtClean="0"/>
              <a:t>mnemonic [operands] [;</a:t>
            </a:r>
            <a:r>
              <a:rPr lang="en-IN" sz="2800" dirty="0"/>
              <a:t>comment] </a:t>
            </a:r>
          </a:p>
          <a:p>
            <a:pPr lvl="1"/>
            <a:r>
              <a:rPr lang="en-IN" dirty="0" smtClean="0"/>
              <a:t>Brackets </a:t>
            </a:r>
            <a:r>
              <a:rPr lang="en-IN" dirty="0"/>
              <a:t>indicate that the field is optional. </a:t>
            </a:r>
          </a:p>
          <a:p>
            <a:pPr lvl="2"/>
            <a:r>
              <a:rPr lang="en-IN" dirty="0" smtClean="0"/>
              <a:t>Do </a:t>
            </a:r>
            <a:r>
              <a:rPr lang="en-IN" dirty="0"/>
              <a:t>not type in the brackets.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2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Sample Programs: to add 5 bytes of data</a:t>
            </a:r>
            <a:endParaRPr lang="en-IN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84887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approach for </a:t>
            </a:r>
            <a:r>
              <a:rPr lang="en-US" dirty="0" err="1" smtClean="0"/>
              <a:t>pgm</a:t>
            </a:r>
            <a:r>
              <a:rPr lang="en-US" dirty="0" smtClean="0"/>
              <a:t>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; from the data segment:</a:t>
            </a:r>
          </a:p>
          <a:p>
            <a:pPr marL="0" indent="0">
              <a:buNone/>
            </a:pPr>
            <a:r>
              <a:rPr lang="en-US" sz="2400" dirty="0" smtClean="0"/>
              <a:t>DATA1    	DB	 25H</a:t>
            </a:r>
          </a:p>
          <a:p>
            <a:pPr marL="0" indent="0">
              <a:buNone/>
            </a:pPr>
            <a:r>
              <a:rPr lang="en-US" sz="2400" dirty="0" smtClean="0"/>
              <a:t>DATA2   </a:t>
            </a:r>
            <a:r>
              <a:rPr lang="en-US" sz="2400" dirty="0"/>
              <a:t>	DB	 </a:t>
            </a:r>
            <a:r>
              <a:rPr lang="en-US" sz="2400" dirty="0" smtClean="0"/>
              <a:t>12H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DATA3    </a:t>
            </a:r>
            <a:r>
              <a:rPr lang="en-US" sz="2400" dirty="0"/>
              <a:t>	DB	 </a:t>
            </a:r>
            <a:r>
              <a:rPr lang="en-US" sz="2400" dirty="0" smtClean="0"/>
              <a:t>15H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DATA4    </a:t>
            </a:r>
            <a:r>
              <a:rPr lang="en-US" sz="2400" dirty="0"/>
              <a:t>	DB	 </a:t>
            </a:r>
            <a:r>
              <a:rPr lang="en-US" sz="2400" dirty="0" smtClean="0"/>
              <a:t>1FH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DATA5    </a:t>
            </a:r>
            <a:r>
              <a:rPr lang="en-US" sz="2400" dirty="0"/>
              <a:t>	DB	 </a:t>
            </a:r>
            <a:r>
              <a:rPr lang="en-US" sz="2400" dirty="0" smtClean="0"/>
              <a:t>2BH</a:t>
            </a:r>
          </a:p>
          <a:p>
            <a:pPr marL="0" indent="0">
              <a:buNone/>
            </a:pPr>
            <a:r>
              <a:rPr lang="en-US" sz="2400" dirty="0" smtClean="0"/>
              <a:t>SUM 		DB	 ?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; from the code </a:t>
            </a:r>
            <a:r>
              <a:rPr lang="en-US" sz="2400" dirty="0" smtClean="0">
                <a:solidFill>
                  <a:srgbClr val="0070C0"/>
                </a:solidFill>
              </a:rPr>
              <a:t>segment</a:t>
            </a:r>
          </a:p>
          <a:p>
            <a:pPr marL="0" indent="0">
              <a:buNone/>
            </a:pPr>
            <a:r>
              <a:rPr lang="en-US" sz="2400" dirty="0" smtClean="0"/>
              <a:t>MOV	AL, DATA1</a:t>
            </a:r>
          </a:p>
          <a:p>
            <a:pPr marL="0" indent="0">
              <a:buNone/>
            </a:pPr>
            <a:r>
              <a:rPr lang="en-US" sz="2400" dirty="0" smtClean="0"/>
              <a:t>ADD</a:t>
            </a:r>
            <a:r>
              <a:rPr lang="en-US" sz="2400" dirty="0"/>
              <a:t>	AL, </a:t>
            </a:r>
            <a:r>
              <a:rPr lang="en-US" sz="2400" dirty="0" smtClean="0"/>
              <a:t>DATA2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ADD</a:t>
            </a:r>
            <a:r>
              <a:rPr lang="en-US" sz="2400" dirty="0"/>
              <a:t>	AL, </a:t>
            </a:r>
            <a:r>
              <a:rPr lang="en-US" sz="2400" dirty="0" smtClean="0"/>
              <a:t>DATA3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ADD</a:t>
            </a:r>
            <a:r>
              <a:rPr lang="en-US" sz="2400" dirty="0"/>
              <a:t>	AL, </a:t>
            </a:r>
            <a:r>
              <a:rPr lang="en-US" sz="2400" dirty="0" smtClean="0"/>
              <a:t>DATA4</a:t>
            </a:r>
            <a:endParaRPr lang="en-IN" sz="2400" dirty="0"/>
          </a:p>
          <a:p>
            <a:pPr marL="0" indent="0">
              <a:buNone/>
            </a:pPr>
            <a:r>
              <a:rPr lang="en-US" sz="2400" dirty="0" smtClean="0"/>
              <a:t>ADD</a:t>
            </a:r>
            <a:r>
              <a:rPr lang="en-US" sz="2400" dirty="0"/>
              <a:t>	AL, </a:t>
            </a:r>
            <a:r>
              <a:rPr lang="en-US" sz="2400" dirty="0" smtClean="0"/>
              <a:t>DATA5</a:t>
            </a:r>
            <a:endParaRPr lang="en-IN" sz="2400" dirty="0"/>
          </a:p>
          <a:p>
            <a:pPr marL="0" indent="0">
              <a:buNone/>
            </a:pPr>
            <a:r>
              <a:rPr lang="en-US" sz="2400" dirty="0"/>
              <a:t>MOV	</a:t>
            </a:r>
            <a:r>
              <a:rPr lang="en-US" sz="2400" dirty="0" smtClean="0"/>
              <a:t>SUM, AL</a:t>
            </a:r>
            <a:endParaRPr lang="en-IN" sz="2400" dirty="0"/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264955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8136904" cy="486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8086: 80486</a:t>
            </a:r>
            <a:endParaRPr lang="en-IN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733256"/>
          </a:xfrm>
        </p:spPr>
        <p:txBody>
          <a:bodyPr/>
          <a:lstStyle/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The Intel 80286</a:t>
            </a:r>
          </a:p>
          <a:p>
            <a:r>
              <a:rPr lang="en-US" sz="3000" dirty="0" smtClean="0"/>
              <a:t>Designed to use CPU in </a:t>
            </a:r>
            <a:r>
              <a:rPr lang="en-US" sz="3000" dirty="0" smtClean="0">
                <a:solidFill>
                  <a:srgbClr val="0070C0"/>
                </a:solidFill>
              </a:rPr>
              <a:t>multiuser microprocessor</a:t>
            </a:r>
            <a:endParaRPr lang="en-IN" sz="3000" dirty="0" smtClean="0">
              <a:solidFill>
                <a:srgbClr val="0070C0"/>
              </a:solidFill>
            </a:endParaRPr>
          </a:p>
          <a:p>
            <a:r>
              <a:rPr lang="en-IN" sz="3000" dirty="0" smtClean="0">
                <a:solidFill>
                  <a:srgbClr val="0070C0"/>
                </a:solidFill>
              </a:rPr>
              <a:t>16-bit</a:t>
            </a:r>
            <a:r>
              <a:rPr lang="en-IN" sz="3000" dirty="0" smtClean="0"/>
              <a:t> internal and external </a:t>
            </a:r>
            <a:r>
              <a:rPr lang="en-IN" sz="3000" dirty="0" smtClean="0">
                <a:solidFill>
                  <a:srgbClr val="0070C0"/>
                </a:solidFill>
              </a:rPr>
              <a:t>data buses</a:t>
            </a:r>
            <a:endParaRPr lang="en-IN" sz="3000" dirty="0">
              <a:solidFill>
                <a:srgbClr val="0070C0"/>
              </a:solidFill>
            </a:endParaRPr>
          </a:p>
          <a:p>
            <a:r>
              <a:rPr lang="en-IN" sz="3000" dirty="0" smtClean="0">
                <a:solidFill>
                  <a:srgbClr val="0070C0"/>
                </a:solidFill>
              </a:rPr>
              <a:t>24 address lines</a:t>
            </a:r>
            <a:r>
              <a:rPr lang="en-IN" sz="3000" dirty="0" smtClean="0"/>
              <a:t>; which give 16M bytes of memory (2</a:t>
            </a:r>
            <a:r>
              <a:rPr lang="en-IN" sz="3000" baseline="30000" dirty="0" smtClean="0"/>
              <a:t>24</a:t>
            </a:r>
            <a:r>
              <a:rPr lang="en-IN" sz="3000" dirty="0" smtClean="0"/>
              <a:t>=16Mbytes</a:t>
            </a:r>
            <a:r>
              <a:rPr lang="en-IN" sz="3000" dirty="0"/>
              <a:t>)</a:t>
            </a:r>
          </a:p>
          <a:p>
            <a:r>
              <a:rPr lang="en-IN" sz="3000" dirty="0" smtClean="0"/>
              <a:t>The clock speed of 80286 was increased; hence, it executed 4MIPs</a:t>
            </a:r>
            <a:endParaRPr lang="en-IN" sz="3000" dirty="0"/>
          </a:p>
          <a:p>
            <a:r>
              <a:rPr lang="en-IN" sz="3000" dirty="0"/>
              <a:t>»</a:t>
            </a:r>
            <a:r>
              <a:rPr lang="en-IN" sz="3000" dirty="0" smtClean="0"/>
              <a:t>Virtual memory–swapping data between </a:t>
            </a:r>
            <a:r>
              <a:rPr lang="en-IN" sz="3000" dirty="0" err="1" smtClean="0"/>
              <a:t>diskstorage</a:t>
            </a:r>
            <a:r>
              <a:rPr lang="en-IN" sz="3000" dirty="0" smtClean="0"/>
              <a:t> and RAM</a:t>
            </a:r>
            <a:endParaRPr lang="en-IN" sz="3000" dirty="0"/>
          </a:p>
          <a:p>
            <a:r>
              <a:rPr lang="en-IN" sz="3000" dirty="0"/>
              <a:t>»</a:t>
            </a:r>
            <a:r>
              <a:rPr lang="en-IN" sz="3000" dirty="0" smtClean="0"/>
              <a:t>The 80286 can operate in one of two modes: </a:t>
            </a:r>
            <a:r>
              <a:rPr lang="en-IN" sz="3000" i="1" dirty="0" err="1" smtClean="0"/>
              <a:t>realmode</a:t>
            </a:r>
            <a:r>
              <a:rPr lang="en-IN" sz="3000" i="1" dirty="0" smtClean="0"/>
              <a:t> </a:t>
            </a:r>
            <a:r>
              <a:rPr lang="en-IN" sz="3000" dirty="0" smtClean="0"/>
              <a:t>and </a:t>
            </a:r>
            <a:r>
              <a:rPr lang="en-IN" sz="3000" i="1" dirty="0" err="1" smtClean="0">
                <a:solidFill>
                  <a:srgbClr val="0070C0"/>
                </a:solidFill>
              </a:rPr>
              <a:t>protectedmode</a:t>
            </a:r>
            <a:endParaRPr lang="en-IN" sz="3000" dirty="0">
              <a:solidFill>
                <a:srgbClr val="0070C0"/>
              </a:solidFill>
            </a:endParaRPr>
          </a:p>
          <a:p>
            <a:endParaRPr lang="en-IN" sz="3000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959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lst</a:t>
            </a:r>
            <a:r>
              <a:rPr lang="en-US" dirty="0" smtClean="0"/>
              <a:t> file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280920" cy="47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712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Adds 4 words of data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352928" cy="471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08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6 bytes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80413" cy="486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11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1.11 Control transfer Instructions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005611"/>
          </a:xfrm>
        </p:spPr>
        <p:txBody>
          <a:bodyPr/>
          <a:lstStyle/>
          <a:p>
            <a:r>
              <a:rPr lang="en-IN" dirty="0" smtClean="0"/>
              <a:t>In </a:t>
            </a:r>
            <a:r>
              <a:rPr lang="en-IN" dirty="0"/>
              <a:t>the sequence of instructions, it is often necessary to transfer program control to a different location. </a:t>
            </a:r>
          </a:p>
          <a:p>
            <a:pPr lvl="1"/>
            <a:r>
              <a:rPr lang="en-IN" dirty="0" smtClean="0"/>
              <a:t>If </a:t>
            </a:r>
            <a:r>
              <a:rPr lang="en-IN" dirty="0"/>
              <a:t>control is transferred to a memory location within the current code segment, it is </a:t>
            </a:r>
            <a:r>
              <a:rPr lang="en-IN" dirty="0">
                <a:solidFill>
                  <a:srgbClr val="FF0000"/>
                </a:solidFill>
              </a:rPr>
              <a:t>NEAR</a:t>
            </a:r>
            <a:r>
              <a:rPr lang="en-IN" dirty="0"/>
              <a:t>. </a:t>
            </a:r>
            <a:endParaRPr lang="en-IN" dirty="0" smtClean="0"/>
          </a:p>
          <a:p>
            <a:pPr lvl="2"/>
            <a:r>
              <a:rPr lang="en-IN" sz="2000" dirty="0" smtClean="0"/>
              <a:t>Sometimes </a:t>
            </a:r>
            <a:r>
              <a:rPr lang="en-IN" sz="2000" dirty="0"/>
              <a:t>called </a:t>
            </a:r>
            <a:r>
              <a:rPr lang="en-IN" sz="2000" dirty="0" err="1">
                <a:solidFill>
                  <a:srgbClr val="0070C0"/>
                </a:solidFill>
              </a:rPr>
              <a:t>intrasegment</a:t>
            </a:r>
            <a:r>
              <a:rPr lang="en-IN" sz="2000" dirty="0">
                <a:solidFill>
                  <a:srgbClr val="0070C0"/>
                </a:solidFill>
              </a:rPr>
              <a:t>. </a:t>
            </a:r>
            <a:r>
              <a:rPr lang="en-IN" sz="2000" dirty="0"/>
              <a:t>(within segment) </a:t>
            </a:r>
          </a:p>
          <a:p>
            <a:pPr lvl="2"/>
            <a:r>
              <a:rPr lang="en-IN" dirty="0" smtClean="0"/>
              <a:t>the </a:t>
            </a:r>
            <a:r>
              <a:rPr lang="en-IN" dirty="0">
                <a:solidFill>
                  <a:srgbClr val="0070C0"/>
                </a:solidFill>
              </a:rPr>
              <a:t>IP is updated and CS remains the same </a:t>
            </a:r>
          </a:p>
          <a:p>
            <a:pPr lvl="1"/>
            <a:r>
              <a:rPr lang="en-IN" dirty="0" smtClean="0"/>
              <a:t>If </a:t>
            </a:r>
            <a:r>
              <a:rPr lang="en-IN" dirty="0"/>
              <a:t>control is transferred outside the current code segment, it is a </a:t>
            </a:r>
            <a:r>
              <a:rPr lang="en-IN" dirty="0">
                <a:solidFill>
                  <a:srgbClr val="FF0000"/>
                </a:solidFill>
              </a:rPr>
              <a:t>FAR</a:t>
            </a:r>
            <a:r>
              <a:rPr lang="en-IN" dirty="0"/>
              <a:t> jump. </a:t>
            </a:r>
          </a:p>
          <a:p>
            <a:pPr lvl="2"/>
            <a:r>
              <a:rPr lang="en-IN" dirty="0" smtClean="0">
                <a:solidFill>
                  <a:srgbClr val="0070C0"/>
                </a:solidFill>
              </a:rPr>
              <a:t>Or </a:t>
            </a:r>
            <a:r>
              <a:rPr lang="en-IN" dirty="0">
                <a:solidFill>
                  <a:srgbClr val="0070C0"/>
                </a:solidFill>
              </a:rPr>
              <a:t>intersegment</a:t>
            </a:r>
            <a:r>
              <a:rPr lang="en-IN" dirty="0"/>
              <a:t>. (between segments) </a:t>
            </a:r>
          </a:p>
          <a:p>
            <a:pPr lvl="2"/>
            <a:r>
              <a:rPr lang="en-IN" dirty="0" smtClean="0">
                <a:solidFill>
                  <a:srgbClr val="0070C0"/>
                </a:solidFill>
              </a:rPr>
              <a:t>both </a:t>
            </a:r>
            <a:r>
              <a:rPr lang="en-IN" dirty="0">
                <a:solidFill>
                  <a:srgbClr val="0070C0"/>
                </a:solidFill>
              </a:rPr>
              <a:t>CS and IP have to be updated to the new values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42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en-IN" dirty="0" smtClean="0"/>
              <a:t>Conditional </a:t>
            </a:r>
            <a:r>
              <a:rPr lang="en-IN" dirty="0"/>
              <a:t>jumps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28592"/>
          </a:xfrm>
        </p:spPr>
        <p:txBody>
          <a:bodyPr/>
          <a:lstStyle/>
          <a:p>
            <a:r>
              <a:rPr lang="en-IN" dirty="0" smtClean="0"/>
              <a:t>Conditional </a:t>
            </a:r>
            <a:r>
              <a:rPr lang="en-IN" dirty="0"/>
              <a:t>jumps have mnemonics such as </a:t>
            </a:r>
            <a:r>
              <a:rPr lang="en-IN" dirty="0">
                <a:solidFill>
                  <a:srgbClr val="7030A0"/>
                </a:solidFill>
              </a:rPr>
              <a:t>JNZ (jump not zero) and JC (jump if carry). </a:t>
            </a:r>
          </a:p>
          <a:p>
            <a:pPr lvl="1"/>
            <a:r>
              <a:rPr lang="en-IN" dirty="0" smtClean="0"/>
              <a:t>In </a:t>
            </a:r>
            <a:r>
              <a:rPr lang="en-IN" dirty="0"/>
              <a:t>the conditional jump, control is transferred to a new location if a certain condition is met. 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flag register indicates the current condition. </a:t>
            </a:r>
          </a:p>
          <a:p>
            <a:r>
              <a:rPr lang="en-IN" dirty="0" smtClean="0"/>
              <a:t>For </a:t>
            </a:r>
            <a:r>
              <a:rPr lang="en-IN" dirty="0"/>
              <a:t>example, with "JNZ label", the processor looks at the zero flag to see if it is raised. </a:t>
            </a:r>
          </a:p>
          <a:p>
            <a:pPr lvl="1"/>
            <a:r>
              <a:rPr lang="en-IN" dirty="0" smtClean="0"/>
              <a:t>If </a:t>
            </a:r>
            <a:r>
              <a:rPr lang="en-IN" dirty="0"/>
              <a:t>not, the CPU starts to fetch and execute instructions from the address of the label. </a:t>
            </a:r>
          </a:p>
          <a:p>
            <a:pPr lvl="1"/>
            <a:r>
              <a:rPr lang="en-IN" dirty="0" smtClean="0"/>
              <a:t>If </a:t>
            </a:r>
            <a:r>
              <a:rPr lang="en-IN" dirty="0"/>
              <a:t>ZF = 1, it will not jump but will execute the next instruction below the JNZ.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27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Jump Instructions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7907792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Jumps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184576"/>
          </a:xfrm>
        </p:spPr>
        <p:txBody>
          <a:bodyPr/>
          <a:lstStyle/>
          <a:p>
            <a:r>
              <a:rPr lang="en-IN" dirty="0" smtClean="0">
                <a:solidFill>
                  <a:srgbClr val="0070C0"/>
                </a:solidFill>
              </a:rPr>
              <a:t>All </a:t>
            </a:r>
            <a:r>
              <a:rPr lang="en-IN" dirty="0">
                <a:solidFill>
                  <a:srgbClr val="0070C0"/>
                </a:solidFill>
              </a:rPr>
              <a:t>conditional jumps are short jumps</a:t>
            </a:r>
            <a:r>
              <a:rPr lang="en-IN" dirty="0"/>
              <a:t>. </a:t>
            </a:r>
          </a:p>
          <a:p>
            <a:pPr lvl="1"/>
            <a:r>
              <a:rPr lang="en-IN" dirty="0" smtClean="0"/>
              <a:t>The </a:t>
            </a:r>
            <a:r>
              <a:rPr lang="en-IN" dirty="0"/>
              <a:t>address of the target must be within -128 to +127 bytes of the IP.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The </a:t>
            </a:r>
            <a:r>
              <a:rPr lang="en-IN" dirty="0">
                <a:solidFill>
                  <a:srgbClr val="FF0000"/>
                </a:solidFill>
              </a:rPr>
              <a:t>conditional jump is a two-byte instruction</a:t>
            </a:r>
            <a:r>
              <a:rPr lang="en-IN" dirty="0"/>
              <a:t>. </a:t>
            </a:r>
          </a:p>
          <a:p>
            <a:pPr lvl="1"/>
            <a:r>
              <a:rPr lang="en-IN" dirty="0" smtClean="0">
                <a:solidFill>
                  <a:srgbClr val="0070C0"/>
                </a:solidFill>
              </a:rPr>
              <a:t>One </a:t>
            </a:r>
            <a:r>
              <a:rPr lang="en-IN" dirty="0">
                <a:solidFill>
                  <a:srgbClr val="0070C0"/>
                </a:solidFill>
              </a:rPr>
              <a:t>byte is the opcode of the J condition. </a:t>
            </a:r>
          </a:p>
          <a:p>
            <a:pPr lvl="1"/>
            <a:r>
              <a:rPr lang="en-IN" dirty="0" smtClean="0">
                <a:solidFill>
                  <a:srgbClr val="0070C0"/>
                </a:solidFill>
              </a:rPr>
              <a:t>The </a:t>
            </a:r>
            <a:r>
              <a:rPr lang="en-IN" dirty="0">
                <a:solidFill>
                  <a:srgbClr val="0070C0"/>
                </a:solidFill>
              </a:rPr>
              <a:t>second byte is a value between 00 and FF</a:t>
            </a:r>
            <a:r>
              <a:rPr lang="en-IN" dirty="0"/>
              <a:t>. </a:t>
            </a:r>
          </a:p>
          <a:p>
            <a:r>
              <a:rPr lang="en-IN" dirty="0" smtClean="0"/>
              <a:t>An </a:t>
            </a:r>
            <a:r>
              <a:rPr lang="en-IN" dirty="0"/>
              <a:t>offset range of 00 to FF gives 256 possible addresses. </a:t>
            </a:r>
          </a:p>
          <a:p>
            <a:r>
              <a:rPr lang="en-IN" dirty="0" smtClean="0">
                <a:solidFill>
                  <a:srgbClr val="0070C0"/>
                </a:solidFill>
              </a:rPr>
              <a:t>In </a:t>
            </a:r>
            <a:r>
              <a:rPr lang="en-IN" dirty="0">
                <a:solidFill>
                  <a:srgbClr val="0070C0"/>
                </a:solidFill>
              </a:rPr>
              <a:t>a jump backward, the second byte is the 2's complement of the displacement value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5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6696744"/>
          </a:xfrm>
        </p:spPr>
        <p:txBody>
          <a:bodyPr/>
          <a:lstStyle/>
          <a:p>
            <a:r>
              <a:rPr lang="en-IN" sz="2800" dirty="0" smtClean="0"/>
              <a:t>To </a:t>
            </a:r>
            <a:r>
              <a:rPr lang="en-IN" sz="2800" dirty="0"/>
              <a:t>calculate the target address, the second byte is added to the IP of the instruction after the jump. </a:t>
            </a:r>
            <a:endParaRPr lang="en-IN" sz="2800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"</a:t>
            </a:r>
            <a:r>
              <a:rPr lang="en-IN" sz="2400" dirty="0"/>
              <a:t>JNZ AGAIN" was assembled as "JNZ 000D", and 000D is the address of the instruction with the label AGAIN. </a:t>
            </a:r>
          </a:p>
          <a:p>
            <a:pPr lvl="1"/>
            <a:r>
              <a:rPr lang="en-IN" sz="2400" dirty="0" smtClean="0"/>
              <a:t>JNZ </a:t>
            </a:r>
            <a:r>
              <a:rPr lang="en-IN" sz="2400" dirty="0"/>
              <a:t>000D" has the opcode 75 and the target address FA. 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5" y="1700808"/>
            <a:ext cx="7482299" cy="3384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27584" y="3789040"/>
            <a:ext cx="712879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616624"/>
          </a:xfrm>
        </p:spPr>
        <p:txBody>
          <a:bodyPr/>
          <a:lstStyle/>
          <a:p>
            <a:r>
              <a:rPr lang="en-IN" sz="2800" dirty="0" smtClean="0"/>
              <a:t>This </a:t>
            </a:r>
            <a:r>
              <a:rPr lang="en-IN" sz="2800" dirty="0"/>
              <a:t>is followed by "MOV SUM,AL", which is located beginning at offset address 0013. </a:t>
            </a:r>
          </a:p>
          <a:p>
            <a:r>
              <a:rPr lang="en-IN" sz="2800" dirty="0" smtClean="0"/>
              <a:t>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IN" sz="2400" dirty="0" smtClean="0"/>
              <a:t>The </a:t>
            </a:r>
            <a:r>
              <a:rPr lang="en-IN" sz="2400" dirty="0"/>
              <a:t>IP value of MOV,0013, is added to FA to calculate the address of label AGAIN, and the carry is dropped. </a:t>
            </a:r>
          </a:p>
          <a:p>
            <a:pPr lvl="1"/>
            <a:r>
              <a:rPr lang="en-IN" sz="2400" dirty="0" smtClean="0"/>
              <a:t>FA </a:t>
            </a:r>
            <a:r>
              <a:rPr lang="en-IN" sz="2400" dirty="0"/>
              <a:t>is the 2's complement of -6. 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24" y="1672591"/>
            <a:ext cx="7482299" cy="3384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57041" y="4135377"/>
            <a:ext cx="742408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6165304"/>
          </a:xfrm>
        </p:spPr>
        <p:txBody>
          <a:bodyPr/>
          <a:lstStyle/>
          <a:p>
            <a:r>
              <a:rPr lang="en-IN" sz="2800" dirty="0" smtClean="0"/>
              <a:t>Calculate </a:t>
            </a:r>
            <a:r>
              <a:rPr lang="en-IN" sz="2800" dirty="0"/>
              <a:t>a forward jump target address by adding the IP of the following instruction to the operand. </a:t>
            </a:r>
          </a:p>
          <a:p>
            <a:r>
              <a:rPr lang="en-IN" sz="2800" dirty="0"/>
              <a:t>–The displacement value is positive, as shown. </a:t>
            </a:r>
            <a:endParaRPr lang="en-IN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lvl="1"/>
            <a:r>
              <a:rPr lang="en-IN" sz="2400" dirty="0" smtClean="0"/>
              <a:t>"</a:t>
            </a:r>
            <a:r>
              <a:rPr lang="en-IN" sz="2400" dirty="0"/>
              <a:t>JB NEXT" has the opcode 72, the target address 06 and is located at IP = 000A and 000B. </a:t>
            </a:r>
          </a:p>
          <a:p>
            <a:r>
              <a:rPr lang="en-IN" sz="2800" dirty="0" smtClean="0"/>
              <a:t>The </a:t>
            </a:r>
            <a:r>
              <a:rPr lang="en-IN" sz="2800" dirty="0"/>
              <a:t>jump is 6 bytes from the next instruction, is IP = 000C. </a:t>
            </a:r>
          </a:p>
          <a:p>
            <a:r>
              <a:rPr lang="en-IN" sz="2800" dirty="0" smtClean="0"/>
              <a:t>Adding </a:t>
            </a:r>
            <a:r>
              <a:rPr lang="en-IN" sz="2800" dirty="0"/>
              <a:t>gives us 000CH + 0006H = 0012H, which is the exact address of the NEXT label. </a:t>
            </a:r>
          </a:p>
          <a:p>
            <a:endParaRPr lang="en-IN" sz="2800" dirty="0" smtClean="0"/>
          </a:p>
          <a:p>
            <a:endParaRPr lang="en-IN" sz="2800" dirty="0"/>
          </a:p>
          <a:p>
            <a:endParaRPr lang="en-IN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6096000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22805" y="3253172"/>
            <a:ext cx="6096000" cy="31984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987376" y="2753308"/>
            <a:ext cx="60960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6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ise</Template>
  <TotalTime>10034</TotalTime>
  <Words>6372</Words>
  <Application>Microsoft Office PowerPoint</Application>
  <PresentationFormat>On-screen Show (4:3)</PresentationFormat>
  <Paragraphs>882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110</vt:i4>
      </vt:variant>
    </vt:vector>
  </HeadingPairs>
  <TitlesOfParts>
    <vt:vector size="123" baseType="lpstr">
      <vt:lpstr>Arial</vt:lpstr>
      <vt:lpstr>Arial Narrow</vt:lpstr>
      <vt:lpstr>Arial Rounded MT Bold</vt:lpstr>
      <vt:lpstr>Calibri</vt:lpstr>
      <vt:lpstr>Courier New</vt:lpstr>
      <vt:lpstr>Times New Roman</vt:lpstr>
      <vt:lpstr>ise</vt:lpstr>
      <vt:lpstr>Custom Design</vt:lpstr>
      <vt:lpstr>1_Theme1</vt:lpstr>
      <vt:lpstr>1_Custom Design</vt:lpstr>
      <vt:lpstr>2_Custom Design</vt:lpstr>
      <vt:lpstr>2_Theme1</vt:lpstr>
      <vt:lpstr>3_Custom Design</vt:lpstr>
      <vt:lpstr>17CS44- Microprossors &amp; Microcontrollers</vt:lpstr>
      <vt:lpstr>Course Outcomes</vt:lpstr>
      <vt:lpstr>Contents</vt:lpstr>
      <vt:lpstr>Defintion</vt:lpstr>
      <vt:lpstr>History of x86 family</vt:lpstr>
      <vt:lpstr>History of X86  continues..</vt:lpstr>
      <vt:lpstr>Evolution of Intel’s Microprocessors  (from 8008 to 8088) </vt:lpstr>
      <vt:lpstr>Comparison of 8085 with 8086</vt:lpstr>
      <vt:lpstr>8086: 80486</vt:lpstr>
      <vt:lpstr>PowerPoint Presentation</vt:lpstr>
      <vt:lpstr>PowerPoint Presentation</vt:lpstr>
      <vt:lpstr>Evolution of μ processor  from 8086 to 80486 </vt:lpstr>
      <vt:lpstr>Evolution of μ processor from pentium to pentium 4</vt:lpstr>
      <vt:lpstr>PowerPoint Presentation</vt:lpstr>
      <vt:lpstr>PowerPoint Presentation</vt:lpstr>
      <vt:lpstr>Evolution of μ processor from pentium to pentium 4</vt:lpstr>
      <vt:lpstr>1.2 Inside 8088/8086 </vt:lpstr>
      <vt:lpstr>pipelining</vt:lpstr>
      <vt:lpstr>registers</vt:lpstr>
      <vt:lpstr>PowerPoint Presentation</vt:lpstr>
      <vt:lpstr>1.3 INTRODUCTION TO ASSEMBLY PROGRAMMING</vt:lpstr>
      <vt:lpstr>PowerPoint Presentation</vt:lpstr>
      <vt:lpstr>assembly language programming</vt:lpstr>
      <vt:lpstr>Mov instruction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instruction</vt:lpstr>
      <vt:lpstr>PowerPoint Presentation</vt:lpstr>
      <vt:lpstr>PowerPoint Presentation</vt:lpstr>
      <vt:lpstr>PowerPoint Presentation</vt:lpstr>
      <vt:lpstr>1.4 INTRODUCTION TO PROGRAM SEGMENTS</vt:lpstr>
      <vt:lpstr>code segment</vt:lpstr>
      <vt:lpstr>PowerPoint Presentation</vt:lpstr>
      <vt:lpstr>Calculate the physical address of an instruction</vt:lpstr>
      <vt:lpstr>Finding the lowest and highest memory location</vt:lpstr>
      <vt:lpstr>PowerPoint Presentation</vt:lpstr>
      <vt:lpstr>PowerPoint Presentation</vt:lpstr>
      <vt:lpstr>PowerPoint Presentation</vt:lpstr>
      <vt:lpstr>data segment</vt:lpstr>
      <vt:lpstr>PowerPoint Presentation</vt:lpstr>
      <vt:lpstr>PowerPoint Presentation</vt:lpstr>
      <vt:lpstr>PowerPoint Presentation</vt:lpstr>
      <vt:lpstr>PowerPoint Presentation</vt:lpstr>
      <vt:lpstr>data segment logical/physical address</vt:lpstr>
      <vt:lpstr>PowerPoint Presentation</vt:lpstr>
      <vt:lpstr>little endian convention</vt:lpstr>
      <vt:lpstr>PowerPoint Presentation</vt:lpstr>
      <vt:lpstr>extra segment (ES)</vt:lpstr>
      <vt:lpstr>memory map of the IBM PC</vt:lpstr>
      <vt:lpstr>1.5 THE STACK</vt:lpstr>
      <vt:lpstr>how stacks are accessed</vt:lpstr>
      <vt:lpstr>PowerPoint Presentation</vt:lpstr>
      <vt:lpstr>PowerPoint Presentation</vt:lpstr>
      <vt:lpstr>pushing onto the stack</vt:lpstr>
      <vt:lpstr>PowerPoint Presentation</vt:lpstr>
      <vt:lpstr>popping the stack</vt:lpstr>
      <vt:lpstr>logical vs physical stack address</vt:lpstr>
      <vt:lpstr>PowerPoint Presentation</vt:lpstr>
      <vt:lpstr>overlapping </vt:lpstr>
      <vt:lpstr>1.6 FLAG REGISTER</vt:lpstr>
      <vt:lpstr>PowerPoint Presentation</vt:lpstr>
      <vt:lpstr>bits of the flag register</vt:lpstr>
      <vt:lpstr>PowerPoint Presentation</vt:lpstr>
      <vt:lpstr>flag register and ADD instruction</vt:lpstr>
      <vt:lpstr>PowerPoint Presentation</vt:lpstr>
      <vt:lpstr>PowerPoint Presentation</vt:lpstr>
      <vt:lpstr>PowerPoint Presentation</vt:lpstr>
      <vt:lpstr> use of the zero flag for looping </vt:lpstr>
      <vt:lpstr>PowerPoint Presentation</vt:lpstr>
      <vt:lpstr>x86 ADDRESSING MODES</vt:lpstr>
      <vt:lpstr>register addressing mode</vt:lpstr>
      <vt:lpstr>immediate addressing mode</vt:lpstr>
      <vt:lpstr>direct addressing mode</vt:lpstr>
      <vt:lpstr>register indirect addressing mode</vt:lpstr>
      <vt:lpstr>PowerPoint Presentation</vt:lpstr>
      <vt:lpstr>based relative addressing mode</vt:lpstr>
      <vt:lpstr>PowerPoint Presentation</vt:lpstr>
      <vt:lpstr>indexed relative addressing mode</vt:lpstr>
      <vt:lpstr>PowerPoint Presentation</vt:lpstr>
      <vt:lpstr>based indexed addressing mode</vt:lpstr>
      <vt:lpstr>segment overrides</vt:lpstr>
      <vt:lpstr>Assembly language program</vt:lpstr>
      <vt:lpstr>Sample Programs: to add 5 bytes of data</vt:lpstr>
      <vt:lpstr>Various approach for pgm 1</vt:lpstr>
      <vt:lpstr>PowerPoint Presentation</vt:lpstr>
      <vt:lpstr>.lst file</vt:lpstr>
      <vt:lpstr>Adds 4 words of data</vt:lpstr>
      <vt:lpstr>Transfer 6 bytes of data</vt:lpstr>
      <vt:lpstr>1.11 Control transfer Instructions</vt:lpstr>
      <vt:lpstr>Conditional jumps </vt:lpstr>
      <vt:lpstr>Conditional Jump Instructions</vt:lpstr>
      <vt:lpstr>Short Jumps</vt:lpstr>
      <vt:lpstr>PowerPoint Presentation</vt:lpstr>
      <vt:lpstr>PowerPoint Presentation</vt:lpstr>
      <vt:lpstr>PowerPoint Presentation</vt:lpstr>
      <vt:lpstr>PowerPoint Presentation</vt:lpstr>
      <vt:lpstr>Unconditional Jumps</vt:lpstr>
      <vt:lpstr>PowerPoint Presentation</vt:lpstr>
      <vt:lpstr>CALL statements </vt:lpstr>
      <vt:lpstr>PowerPoint Presentation</vt:lpstr>
      <vt:lpstr>PowerPoint Presentation</vt:lpstr>
      <vt:lpstr>Shell of assembly language Subroutines</vt:lpstr>
      <vt:lpstr>2.12 Data Types &amp; Data Defintion</vt:lpstr>
      <vt:lpstr>PowerPoint Presentation</vt:lpstr>
      <vt:lpstr>Full segment Definition</vt:lpstr>
      <vt:lpstr>Flow chart &amp; Pseudo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17CS44- Microprossors &amp; Microcontrollers</dc:title>
  <dc:creator>Maha Laxmi</dc:creator>
  <cp:lastModifiedBy>Bharathi</cp:lastModifiedBy>
  <cp:revision>97</cp:revision>
  <dcterms:created xsi:type="dcterms:W3CDTF">2019-02-07T04:03:57Z</dcterms:created>
  <dcterms:modified xsi:type="dcterms:W3CDTF">2019-04-30T09:48:43Z</dcterms:modified>
</cp:coreProperties>
</file>